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98" r:id="rId2"/>
    <p:sldId id="257" r:id="rId3"/>
    <p:sldId id="338" r:id="rId4"/>
    <p:sldId id="363" r:id="rId5"/>
    <p:sldId id="348" r:id="rId6"/>
    <p:sldId id="349" r:id="rId7"/>
    <p:sldId id="350" r:id="rId8"/>
    <p:sldId id="351" r:id="rId9"/>
    <p:sldId id="353" r:id="rId10"/>
    <p:sldId id="352" r:id="rId11"/>
    <p:sldId id="354" r:id="rId12"/>
    <p:sldId id="355" r:id="rId13"/>
    <p:sldId id="304" r:id="rId14"/>
    <p:sldId id="362" r:id="rId15"/>
    <p:sldId id="356" r:id="rId16"/>
    <p:sldId id="357" r:id="rId17"/>
    <p:sldId id="358" r:id="rId18"/>
    <p:sldId id="359" r:id="rId19"/>
    <p:sldId id="260" r:id="rId20"/>
    <p:sldId id="310" r:id="rId21"/>
    <p:sldId id="311" r:id="rId22"/>
    <p:sldId id="364" r:id="rId23"/>
    <p:sldId id="365" r:id="rId24"/>
    <p:sldId id="312" r:id="rId25"/>
    <p:sldId id="315" r:id="rId26"/>
    <p:sldId id="314" r:id="rId27"/>
    <p:sldId id="316" r:id="rId28"/>
    <p:sldId id="317" r:id="rId29"/>
    <p:sldId id="318" r:id="rId30"/>
    <p:sldId id="325" r:id="rId31"/>
    <p:sldId id="326" r:id="rId32"/>
    <p:sldId id="327" r:id="rId33"/>
    <p:sldId id="328" r:id="rId34"/>
    <p:sldId id="319" r:id="rId35"/>
    <p:sldId id="329" r:id="rId36"/>
    <p:sldId id="330" r:id="rId37"/>
    <p:sldId id="331" r:id="rId38"/>
    <p:sldId id="332" r:id="rId39"/>
    <p:sldId id="333" r:id="rId40"/>
    <p:sldId id="320" r:id="rId41"/>
    <p:sldId id="340" r:id="rId42"/>
    <p:sldId id="321" r:id="rId43"/>
    <p:sldId id="322" r:id="rId44"/>
    <p:sldId id="347" r:id="rId45"/>
    <p:sldId id="341" r:id="rId46"/>
    <p:sldId id="339" r:id="rId4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5F2C09"/>
    <a:srgbClr val="FDF4B3"/>
    <a:srgbClr val="FEFEFE"/>
    <a:srgbClr val="E7E7E7"/>
    <a:srgbClr val="FDE3BE"/>
    <a:srgbClr val="A9E2FB"/>
    <a:srgbClr val="8DC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6D0240-C8A3-17AC-8B5F-38969557C5B0}" v="11" dt="2024-10-08T01:53:36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5139" autoAdjust="0"/>
  </p:normalViewPr>
  <p:slideViewPr>
    <p:cSldViewPr snapToGrid="0">
      <p:cViewPr varScale="1">
        <p:scale>
          <a:sx n="73" d="100"/>
          <a:sy n="73" d="100"/>
        </p:scale>
        <p:origin x="1325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4 未來親子整合業務部   陳姿吟" userId="S::szuying@cwgv.com.tw::cda1e8f3-661e-439f-b875-afa70ee3a647" providerId="AD" clId="Web-{22652D09-8F5E-A3F6-4D4E-080F39A1762E}"/>
    <pc:docChg chg="modSld">
      <pc:chgData name="N4 未來親子整合業務部   陳姿吟" userId="S::szuying@cwgv.com.tw::cda1e8f3-661e-439f-b875-afa70ee3a647" providerId="AD" clId="Web-{22652D09-8F5E-A3F6-4D4E-080F39A1762E}" dt="2023-01-16T06:45:16.285" v="1"/>
      <pc:docMkLst>
        <pc:docMk/>
      </pc:docMkLst>
      <pc:sldChg chg="modSp">
        <pc:chgData name="N4 未來親子整合業務部   陳姿吟" userId="S::szuying@cwgv.com.tw::cda1e8f3-661e-439f-b875-afa70ee3a647" providerId="AD" clId="Web-{22652D09-8F5E-A3F6-4D4E-080F39A1762E}" dt="2023-01-16T06:45:16.285" v="1"/>
        <pc:sldMkLst>
          <pc:docMk/>
          <pc:sldMk cId="3134815987" sldId="319"/>
        </pc:sldMkLst>
        <pc:spChg chg="mod">
          <ac:chgData name="N4 未來親子整合業務部   陳姿吟" userId="S::szuying@cwgv.com.tw::cda1e8f3-661e-439f-b875-afa70ee3a647" providerId="AD" clId="Web-{22652D09-8F5E-A3F6-4D4E-080F39A1762E}" dt="2023-01-16T06:45:10.566" v="0" actId="20577"/>
          <ac:spMkLst>
            <pc:docMk/>
            <pc:sldMk cId="3134815987" sldId="319"/>
            <ac:spMk id="17" creationId="{FA00B8F3-DB1B-5B15-6659-7E9D25E69EA4}"/>
          </ac:spMkLst>
        </pc:spChg>
        <pc:spChg chg="mod">
          <ac:chgData name="N4 未來親子整合業務部   陳姿吟" userId="S::szuying@cwgv.com.tw::cda1e8f3-661e-439f-b875-afa70ee3a647" providerId="AD" clId="Web-{22652D09-8F5E-A3F6-4D4E-080F39A1762E}" dt="2023-01-16T06:45:16.285" v="1"/>
          <ac:spMkLst>
            <pc:docMk/>
            <pc:sldMk cId="3134815987" sldId="319"/>
            <ac:spMk id="21" creationId="{D66E50A9-DF7B-5817-7A9B-5C8B90CEDFBC}"/>
          </ac:spMkLst>
        </pc:spChg>
      </pc:sldChg>
    </pc:docChg>
  </pc:docChgLst>
  <pc:docChgLst>
    <pc:chgData name="來賓使用者" userId="S::urn:spo:anon#4d25397b80a77718ce723b1a53b999daab1a1b2687ecceb06120d84d7651d8b7::" providerId="AD" clId="Web-{E302D044-712A-44A4-853D-614E9F4595ED}"/>
    <pc:docChg chg="sldOrd">
      <pc:chgData name="來賓使用者" userId="S::urn:spo:anon#4d25397b80a77718ce723b1a53b999daab1a1b2687ecceb06120d84d7651d8b7::" providerId="AD" clId="Web-{E302D044-712A-44A4-853D-614E9F4595ED}" dt="2023-10-18T16:50:49.132" v="0"/>
      <pc:docMkLst>
        <pc:docMk/>
      </pc:docMkLst>
      <pc:sldChg chg="ord">
        <pc:chgData name="來賓使用者" userId="S::urn:spo:anon#4d25397b80a77718ce723b1a53b999daab1a1b2687ecceb06120d84d7651d8b7::" providerId="AD" clId="Web-{E302D044-712A-44A4-853D-614E9F4595ED}" dt="2023-10-18T16:50:49.132" v="0"/>
        <pc:sldMkLst>
          <pc:docMk/>
          <pc:sldMk cId="3416268274" sldId="352"/>
        </pc:sldMkLst>
      </pc:sldChg>
    </pc:docChg>
  </pc:docChgLst>
  <pc:docChgLst>
    <pc:chgData name="來賓使用者" userId="S::urn:spo:anon#ae19449a8fc4de1bb0ff338518734635f83ddac2c6552a20947f23bae8aa7fd4::" providerId="AD" clId="Web-{3A47ACC0-C8DB-9B1A-71B3-3D5AAD0CDBA8}"/>
    <pc:docChg chg="addSld modSld">
      <pc:chgData name="來賓使用者" userId="S::urn:spo:anon#ae19449a8fc4de1bb0ff338518734635f83ddac2c6552a20947f23bae8aa7fd4::" providerId="AD" clId="Web-{3A47ACC0-C8DB-9B1A-71B3-3D5AAD0CDBA8}" dt="2024-03-08T02:21:33.722" v="2" actId="1076"/>
      <pc:docMkLst>
        <pc:docMk/>
      </pc:docMkLst>
      <pc:sldChg chg="add replId">
        <pc:chgData name="來賓使用者" userId="S::urn:spo:anon#ae19449a8fc4de1bb0ff338518734635f83ddac2c6552a20947f23bae8aa7fd4::" providerId="AD" clId="Web-{3A47ACC0-C8DB-9B1A-71B3-3D5AAD0CDBA8}" dt="2024-03-08T02:19:47.924" v="0"/>
        <pc:sldMkLst>
          <pc:docMk/>
          <pc:sldMk cId="955720138" sldId="364"/>
        </pc:sldMkLst>
      </pc:sldChg>
      <pc:sldChg chg="modSp add replId">
        <pc:chgData name="來賓使用者" userId="S::urn:spo:anon#ae19449a8fc4de1bb0ff338518734635f83ddac2c6552a20947f23bae8aa7fd4::" providerId="AD" clId="Web-{3A47ACC0-C8DB-9B1A-71B3-3D5AAD0CDBA8}" dt="2024-03-08T02:21:33.722" v="2" actId="1076"/>
        <pc:sldMkLst>
          <pc:docMk/>
          <pc:sldMk cId="2892038944" sldId="365"/>
        </pc:sldMkLst>
        <pc:picChg chg="mod">
          <ac:chgData name="來賓使用者" userId="S::urn:spo:anon#ae19449a8fc4de1bb0ff338518734635f83ddac2c6552a20947f23bae8aa7fd4::" providerId="AD" clId="Web-{3A47ACC0-C8DB-9B1A-71B3-3D5AAD0CDBA8}" dt="2024-03-08T02:21:33.722" v="2" actId="1076"/>
          <ac:picMkLst>
            <pc:docMk/>
            <pc:sldMk cId="2892038944" sldId="365"/>
            <ac:picMk id="26" creationId="{F6A75E27-B02D-CD7B-0E59-E87476B39AD0}"/>
          </ac:picMkLst>
        </pc:picChg>
      </pc:sldChg>
    </pc:docChg>
  </pc:docChgLst>
  <pc:docChgLst>
    <pc:chgData name="來賓使用者" userId="S::urn:spo:anon#ae19449a8fc4de1bb0ff338518734635f83ddac2c6552a20947f23bae8aa7fd4::" providerId="AD" clId="Web-{FEDABF19-693F-9A0C-4EE1-B4922A65AE14}"/>
    <pc:docChg chg="modSld">
      <pc:chgData name="來賓使用者" userId="S::urn:spo:anon#ae19449a8fc4de1bb0ff338518734635f83ddac2c6552a20947f23bae8aa7fd4::" providerId="AD" clId="Web-{FEDABF19-693F-9A0C-4EE1-B4922A65AE14}" dt="2024-03-12T04:41:58.476" v="3" actId="20577"/>
      <pc:docMkLst>
        <pc:docMk/>
      </pc:docMkLst>
      <pc:sldChg chg="modSp">
        <pc:chgData name="來賓使用者" userId="S::urn:spo:anon#ae19449a8fc4de1bb0ff338518734635f83ddac2c6552a20947f23bae8aa7fd4::" providerId="AD" clId="Web-{FEDABF19-693F-9A0C-4EE1-B4922A65AE14}" dt="2024-03-12T04:41:47.898" v="1" actId="20577"/>
        <pc:sldMkLst>
          <pc:docMk/>
          <pc:sldMk cId="760873775" sldId="310"/>
        </pc:sldMkLst>
        <pc:spChg chg="mod">
          <ac:chgData name="來賓使用者" userId="S::urn:spo:anon#ae19449a8fc4de1bb0ff338518734635f83ddac2c6552a20947f23bae8aa7fd4::" providerId="AD" clId="Web-{FEDABF19-693F-9A0C-4EE1-B4922A65AE14}" dt="2024-03-12T04:41:47.898" v="1" actId="20577"/>
          <ac:spMkLst>
            <pc:docMk/>
            <pc:sldMk cId="760873775" sldId="310"/>
            <ac:spMk id="27" creationId="{CD36AE4D-0A2B-7127-DD27-A26F2DAAD2A8}"/>
          </ac:spMkLst>
        </pc:spChg>
      </pc:sldChg>
      <pc:sldChg chg="modSp">
        <pc:chgData name="來賓使用者" userId="S::urn:spo:anon#ae19449a8fc4de1bb0ff338518734635f83ddac2c6552a20947f23bae8aa7fd4::" providerId="AD" clId="Web-{FEDABF19-693F-9A0C-4EE1-B4922A65AE14}" dt="2024-03-12T04:41:58.476" v="3" actId="20577"/>
        <pc:sldMkLst>
          <pc:docMk/>
          <pc:sldMk cId="3743179912" sldId="318"/>
        </pc:sldMkLst>
        <pc:spChg chg="mod">
          <ac:chgData name="來賓使用者" userId="S::urn:spo:anon#ae19449a8fc4de1bb0ff338518734635f83ddac2c6552a20947f23bae8aa7fd4::" providerId="AD" clId="Web-{FEDABF19-693F-9A0C-4EE1-B4922A65AE14}" dt="2024-03-12T04:41:58.476" v="3" actId="20577"/>
          <ac:spMkLst>
            <pc:docMk/>
            <pc:sldMk cId="3743179912" sldId="318"/>
            <ac:spMk id="6" creationId="{9E3AEB1A-01AF-A9DC-8671-A96FB3FC926B}"/>
          </ac:spMkLst>
        </pc:spChg>
      </pc:sldChg>
    </pc:docChg>
  </pc:docChgLst>
  <pc:docChgLst>
    <pc:chgData name="來賓使用者" userId="S::urn:spo:anon#ae19449a8fc4de1bb0ff338518734635f83ddac2c6552a20947f23bae8aa7fd4::" providerId="AD" clId="Web-{186D0240-C8A3-17AC-8B5F-38969557C5B0}"/>
    <pc:docChg chg="modSld">
      <pc:chgData name="來賓使用者" userId="S::urn:spo:anon#ae19449a8fc4de1bb0ff338518734635f83ddac2c6552a20947f23bae8aa7fd4::" providerId="AD" clId="Web-{186D0240-C8A3-17AC-8B5F-38969557C5B0}" dt="2024-10-08T01:53:36.963" v="10" actId="1076"/>
      <pc:docMkLst>
        <pc:docMk/>
      </pc:docMkLst>
      <pc:sldChg chg="modSp">
        <pc:chgData name="來賓使用者" userId="S::urn:spo:anon#ae19449a8fc4de1bb0ff338518734635f83ddac2c6552a20947f23bae8aa7fd4::" providerId="AD" clId="Web-{186D0240-C8A3-17AC-8B5F-38969557C5B0}" dt="2024-10-08T01:53:36.963" v="10" actId="1076"/>
        <pc:sldMkLst>
          <pc:docMk/>
          <pc:sldMk cId="691948554" sldId="353"/>
        </pc:sldMkLst>
        <pc:picChg chg="mod">
          <ac:chgData name="來賓使用者" userId="S::urn:spo:anon#ae19449a8fc4de1bb0ff338518734635f83ddac2c6552a20947f23bae8aa7fd4::" providerId="AD" clId="Web-{186D0240-C8A3-17AC-8B5F-38969557C5B0}" dt="2024-10-08T01:53:35.057" v="8" actId="1076"/>
          <ac:picMkLst>
            <pc:docMk/>
            <pc:sldMk cId="691948554" sldId="353"/>
            <ac:picMk id="5" creationId="{D0742A43-C6F0-7310-9314-8F191F6C8865}"/>
          </ac:picMkLst>
        </pc:picChg>
        <pc:picChg chg="mod">
          <ac:chgData name="來賓使用者" userId="S::urn:spo:anon#ae19449a8fc4de1bb0ff338518734635f83ddac2c6552a20947f23bae8aa7fd4::" providerId="AD" clId="Web-{186D0240-C8A3-17AC-8B5F-38969557C5B0}" dt="2024-10-08T01:53:36.963" v="10" actId="1076"/>
          <ac:picMkLst>
            <pc:docMk/>
            <pc:sldMk cId="691948554" sldId="353"/>
            <ac:picMk id="12" creationId="{9D573E52-61A0-432F-79BE-AA8AB65753F1}"/>
          </ac:picMkLst>
        </pc:picChg>
      </pc:sldChg>
    </pc:docChg>
  </pc:docChgLst>
  <pc:docChgLst>
    <pc:chgData name="N4 未來親子整合業務部   陳姿吟" userId="S::szuying@cwgv.com.tw::cda1e8f3-661e-439f-b875-afa70ee3a647" providerId="AD" clId="Web-{CF306260-4BBD-50C4-C6FA-BC45926AFD4E}"/>
    <pc:docChg chg="modSld">
      <pc:chgData name="N4 未來親子整合業務部   陳姿吟" userId="S::szuying@cwgv.com.tw::cda1e8f3-661e-439f-b875-afa70ee3a647" providerId="AD" clId="Web-{CF306260-4BBD-50C4-C6FA-BC45926AFD4E}" dt="2023-01-16T06:44:21.013" v="1" actId="20577"/>
      <pc:docMkLst>
        <pc:docMk/>
      </pc:docMkLst>
      <pc:sldChg chg="modSp">
        <pc:chgData name="N4 未來親子整合業務部   陳姿吟" userId="S::szuying@cwgv.com.tw::cda1e8f3-661e-439f-b875-afa70ee3a647" providerId="AD" clId="Web-{CF306260-4BBD-50C4-C6FA-BC45926AFD4E}" dt="2023-01-16T06:44:21.013" v="1" actId="20577"/>
        <pc:sldMkLst>
          <pc:docMk/>
          <pc:sldMk cId="3134815987" sldId="319"/>
        </pc:sldMkLst>
        <pc:spChg chg="mod">
          <ac:chgData name="N4 未來親子整合業務部   陳姿吟" userId="S::szuying@cwgv.com.tw::cda1e8f3-661e-439f-b875-afa70ee3a647" providerId="AD" clId="Web-{CF306260-4BBD-50C4-C6FA-BC45926AFD4E}" dt="2023-01-16T06:44:01.715" v="0" actId="20577"/>
          <ac:spMkLst>
            <pc:docMk/>
            <pc:sldMk cId="3134815987" sldId="319"/>
            <ac:spMk id="17" creationId="{FA00B8F3-DB1B-5B15-6659-7E9D25E69EA4}"/>
          </ac:spMkLst>
        </pc:spChg>
        <pc:spChg chg="mod">
          <ac:chgData name="N4 未來親子整合業務部   陳姿吟" userId="S::szuying@cwgv.com.tw::cda1e8f3-661e-439f-b875-afa70ee3a647" providerId="AD" clId="Web-{CF306260-4BBD-50C4-C6FA-BC45926AFD4E}" dt="2023-01-16T06:44:21.013" v="1" actId="20577"/>
          <ac:spMkLst>
            <pc:docMk/>
            <pc:sldMk cId="3134815987" sldId="319"/>
            <ac:spMk id="21" creationId="{D66E50A9-DF7B-5817-7A9B-5C8B90CEDFBC}"/>
          </ac:spMkLst>
        </pc:spChg>
      </pc:sldChg>
    </pc:docChg>
  </pc:docChgLst>
  <pc:docChgLst>
    <pc:chgData name="N4 未來親子整合業務部   陳姿吟" userId="S::szuying@cwgv.com.tw::cda1e8f3-661e-439f-b875-afa70ee3a647" providerId="AD" clId="Web-{EE22B95D-522B-B6E6-EF4E-526C3ACBD9C2}"/>
    <pc:docChg chg="modSld">
      <pc:chgData name="N4 未來親子整合業務部   陳姿吟" userId="S::szuying@cwgv.com.tw::cda1e8f3-661e-439f-b875-afa70ee3a647" providerId="AD" clId="Web-{EE22B95D-522B-B6E6-EF4E-526C3ACBD9C2}" dt="2022-11-28T08:02:42.293" v="10"/>
      <pc:docMkLst>
        <pc:docMk/>
      </pc:docMkLst>
      <pc:sldChg chg="modSp">
        <pc:chgData name="N4 未來親子整合業務部   陳姿吟" userId="S::szuying@cwgv.com.tw::cda1e8f3-661e-439f-b875-afa70ee3a647" providerId="AD" clId="Web-{EE22B95D-522B-B6E6-EF4E-526C3ACBD9C2}" dt="2022-11-28T08:02:42.293" v="10"/>
        <pc:sldMkLst>
          <pc:docMk/>
          <pc:sldMk cId="3709736024" sldId="326"/>
        </pc:sldMkLst>
        <pc:picChg chg="mod modCrop">
          <ac:chgData name="N4 未來親子整合業務部   陳姿吟" userId="S::szuying@cwgv.com.tw::cda1e8f3-661e-439f-b875-afa70ee3a647" providerId="AD" clId="Web-{EE22B95D-522B-B6E6-EF4E-526C3ACBD9C2}" dt="2022-11-28T08:02:42.293" v="10"/>
          <ac:picMkLst>
            <pc:docMk/>
            <pc:sldMk cId="3709736024" sldId="326"/>
            <ac:picMk id="6" creationId="{D24A9EF2-2F43-7ADC-7A07-2CE445DA7C34}"/>
          </ac:picMkLst>
        </pc:picChg>
      </pc:sldChg>
      <pc:sldChg chg="addSp modSp">
        <pc:chgData name="N4 未來親子整合業務部   陳姿吟" userId="S::szuying@cwgv.com.tw::cda1e8f3-661e-439f-b875-afa70ee3a647" providerId="AD" clId="Web-{EE22B95D-522B-B6E6-EF4E-526C3ACBD9C2}" dt="2022-11-28T08:02:33.137" v="8"/>
        <pc:sldMkLst>
          <pc:docMk/>
          <pc:sldMk cId="3509010964" sldId="327"/>
        </pc:sldMkLst>
        <pc:picChg chg="add mod modCrop">
          <ac:chgData name="N4 未來親子整合業務部   陳姿吟" userId="S::szuying@cwgv.com.tw::cda1e8f3-661e-439f-b875-afa70ee3a647" providerId="AD" clId="Web-{EE22B95D-522B-B6E6-EF4E-526C3ACBD9C2}" dt="2022-11-28T08:02:33.137" v="8"/>
          <ac:picMkLst>
            <pc:docMk/>
            <pc:sldMk cId="3509010964" sldId="327"/>
            <ac:picMk id="9" creationId="{6E1E8063-409B-E966-F478-A59E5B4ABF81}"/>
          </ac:picMkLst>
        </pc:picChg>
      </pc:sldChg>
      <pc:sldChg chg="modSp">
        <pc:chgData name="N4 未來親子整合業務部   陳姿吟" userId="S::szuying@cwgv.com.tw::cda1e8f3-661e-439f-b875-afa70ee3a647" providerId="AD" clId="Web-{EE22B95D-522B-B6E6-EF4E-526C3ACBD9C2}" dt="2022-11-28T08:01:12.462" v="5"/>
        <pc:sldMkLst>
          <pc:docMk/>
          <pc:sldMk cId="1311064069" sldId="351"/>
        </pc:sldMkLst>
        <pc:picChg chg="mod modCrop">
          <ac:chgData name="N4 未來親子整合業務部   陳姿吟" userId="S::szuying@cwgv.com.tw::cda1e8f3-661e-439f-b875-afa70ee3a647" providerId="AD" clId="Web-{EE22B95D-522B-B6E6-EF4E-526C3ACBD9C2}" dt="2022-11-28T08:01:12.462" v="5"/>
          <ac:picMkLst>
            <pc:docMk/>
            <pc:sldMk cId="1311064069" sldId="351"/>
            <ac:picMk id="13" creationId="{A4224A58-A955-7139-9579-E977A8628B60}"/>
          </ac:picMkLst>
        </pc:picChg>
      </pc:sldChg>
      <pc:sldChg chg="addSp modSp">
        <pc:chgData name="N4 未來親子整合業務部   陳姿吟" userId="S::szuying@cwgv.com.tw::cda1e8f3-661e-439f-b875-afa70ee3a647" providerId="AD" clId="Web-{EE22B95D-522B-B6E6-EF4E-526C3ACBD9C2}" dt="2022-11-28T08:01:03.259" v="3" actId="1076"/>
        <pc:sldMkLst>
          <pc:docMk/>
          <pc:sldMk cId="3416268274" sldId="352"/>
        </pc:sldMkLst>
        <pc:picChg chg="add mod modCrop">
          <ac:chgData name="N4 未來親子整合業務部   陳姿吟" userId="S::szuying@cwgv.com.tw::cda1e8f3-661e-439f-b875-afa70ee3a647" providerId="AD" clId="Web-{EE22B95D-522B-B6E6-EF4E-526C3ACBD9C2}" dt="2022-11-28T08:01:03.259" v="3" actId="1076"/>
          <ac:picMkLst>
            <pc:docMk/>
            <pc:sldMk cId="3416268274" sldId="352"/>
            <ac:picMk id="16" creationId="{E536936F-EDE6-8CDD-9989-F90B67A176B2}"/>
          </ac:picMkLst>
        </pc:picChg>
      </pc:sldChg>
    </pc:docChg>
  </pc:docChgLst>
  <pc:docChgLst>
    <pc:chgData name="來賓使用者" userId="S::urn:spo:anon#ae19449a8fc4de1bb0ff338518734635f83ddac2c6552a20947f23bae8aa7fd4::" providerId="AD" clId="Web-{093BEADA-85FB-31D5-E5BF-46191923EA2A}"/>
    <pc:docChg chg="modSld">
      <pc:chgData name="來賓使用者" userId="S::urn:spo:anon#ae19449a8fc4de1bb0ff338518734635f83ddac2c6552a20947f23bae8aa7fd4::" providerId="AD" clId="Web-{093BEADA-85FB-31D5-E5BF-46191923EA2A}" dt="2024-03-16T02:41:38.147" v="1" actId="1076"/>
      <pc:docMkLst>
        <pc:docMk/>
      </pc:docMkLst>
      <pc:sldChg chg="modSp">
        <pc:chgData name="來賓使用者" userId="S::urn:spo:anon#ae19449a8fc4de1bb0ff338518734635f83ddac2c6552a20947f23bae8aa7fd4::" providerId="AD" clId="Web-{093BEADA-85FB-31D5-E5BF-46191923EA2A}" dt="2024-03-16T02:41:38.147" v="1" actId="1076"/>
        <pc:sldMkLst>
          <pc:docMk/>
          <pc:sldMk cId="1884790648" sldId="330"/>
        </pc:sldMkLst>
        <pc:picChg chg="mod">
          <ac:chgData name="來賓使用者" userId="S::urn:spo:anon#ae19449a8fc4de1bb0ff338518734635f83ddac2c6552a20947f23bae8aa7fd4::" providerId="AD" clId="Web-{093BEADA-85FB-31D5-E5BF-46191923EA2A}" dt="2024-03-16T02:41:38.147" v="1" actId="1076"/>
          <ac:picMkLst>
            <pc:docMk/>
            <pc:sldMk cId="1884790648" sldId="330"/>
            <ac:picMk id="4" creationId="{CCD54A37-3A54-EF9E-5C5F-09F612D6835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E02B1F8-5789-A469-FBB5-DF5AB4338B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5958B5-5733-8579-B8F7-B24F8FC8D0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A3925-CC44-4854-838E-07E8661B7B05}" type="datetimeFigureOut">
              <a:rPr lang="zh-TW" altLang="en-US" smtClean="0"/>
              <a:t>2024/10/7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EFCC5C5-220F-E505-EB5B-BA6ADFED48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D0D997-F6AE-DBF1-2B3B-03CE4590CB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9156-528F-4E98-89E8-ED8C55C8EB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6948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270E2-B674-324A-84F6-CBC74DFF2CB4}" type="datetimeFigureOut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CED82-C968-9F4A-A44E-0AA4EA18331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96675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zh-TW" altLang="en-US" sz="1800" b="0" i="0" dirty="0">
              <a:solidFill>
                <a:srgbClr val="242424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D84B9E-E6AE-08BF-4E1B-42A1F2E5E1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2469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9931E1-DFB9-B571-9E8E-3983C9CCE5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015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98E6F6-64C0-520A-028A-CC88628FBB5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7123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EF2228-BCC9-6B1F-6F15-5C2BD02E36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0127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A9A601-717E-29C8-9211-05A3497B3A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1068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2FDCFB-BE17-E25A-0832-0F81809AA0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2767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88CF9-5C58-E44B-9E3E-B692DF58DD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266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332DC0-DC22-E627-D4E8-F4D99F95EF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4967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95FB7E-3C10-DA55-771F-34387DA3C0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83920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5E0478-D17B-7C4D-9150-873192097B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0755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EB868F-29CE-4BDA-2F28-ADD3231317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100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70B414-DC32-5A19-02DC-2506F34276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3106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1BB822-6D3C-5698-CE24-D9A7978DE4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7192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A2EE1A-7790-F585-FA44-6A9EE9D8F1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5899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0D576D-1F76-0694-6107-8582A56D23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567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39AA99-BEAC-9FC5-E811-3858C22E13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0238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B7F4C1-0EBE-45B0-4E47-92D640DD06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8085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7482F6-9855-A0EB-294B-A043EF7AE8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43188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40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A3CD5A-A812-0D05-A6C7-C323B4C396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2000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41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2C4ADD-93CB-4711-800A-6DAE62A41C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07116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42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D7CDF3-577A-092A-41D9-D2FC0AFE26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31394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43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03E584-4B7E-ABE8-A40F-80377DAA3D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323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DDE18E8-4840-6D70-F9DC-E2B503FB9F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6805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46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505865-AAF5-456D-6753-7929C2A900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488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BCC1C8-EC9E-87E6-4113-94F58918DE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643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071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31B1E3-AA89-88CC-062E-F1119608CB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9583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C3A60B-4B2C-1384-A828-623FACC8C4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49665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C3A60B-4B2C-1384-A828-623FACC8C4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050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D82-C968-9F4A-A44E-0AA4EA183310}" type="slidenum">
              <a:rPr kumimoji="1" lang="zh-TW" altLang="en-US" smtClean="0"/>
              <a:t>23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C3A60B-4B2C-1384-A828-623FACC8C4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233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361587-ED24-07FD-1E51-76EAAF996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BB98D62-933C-F0BD-44B8-B81E41B2C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A5FB8B-588F-E85F-FAC4-A0FA5A76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29D1-E47B-4422-8ED1-7A78C439ADE8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2ED6EB-A9C6-F012-6047-8CB4B109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06C7F4-C6D5-9AFC-B5DC-278E08C6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628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448914-4DA0-AEC1-D5CC-95D34481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2E36484-1B2C-AFFE-8686-C971DC8C7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1A38F5-7571-B67D-4FBC-DB27DE91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DEEC3-F624-4979-A69C-6DD26E744BEC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F0A99F-2275-F934-67AB-CC689C4F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5D2837-7E2F-FC7B-1EEB-830E335F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253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DB6D603-849E-893E-1F4E-A1C9A7980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F1BBD3B-5926-7F9A-CFF8-D54F3D194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67BDAE-BAC6-7DBC-4986-8AD1945A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D15F-E477-460A-97B9-DEC5C1DE79FC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7C5A2-8A85-E5C4-C2BB-AA5A4709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CD4004-B70E-4C7D-2A95-999049AD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95438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bg>
      <p:bgPr>
        <a:solidFill>
          <a:srgbClr val="FFE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4D26837-3936-08E3-C85F-C149579EC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27" r="1007"/>
          <a:stretch/>
        </p:blipFill>
        <p:spPr>
          <a:xfrm>
            <a:off x="-3" y="2528766"/>
            <a:ext cx="12192001" cy="43883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ECF321-C60F-ABBC-3579-0C06B1DB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33417"/>
            <a:ext cx="12192001" cy="895351"/>
          </a:xfrm>
          <a:prstGeom prst="rect">
            <a:avLst/>
          </a:prstGeom>
          <a:noFill/>
        </p:spPr>
        <p:txBody>
          <a:bodyPr/>
          <a:lstStyle>
            <a:lvl1pPr algn="ctr">
              <a:defRPr sz="4267" b="0" i="0" baseline="0">
                <a:latin typeface="Heiti SC Medium" pitchFamily="2" charset="-128"/>
                <a:ea typeface="Heiti SC Medium" pitchFamily="2" charset="-128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86C5D3E-50DC-5432-0458-0631A253D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251" y="836596"/>
            <a:ext cx="1687389" cy="17148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A9E3C0-6A40-0E23-4D10-7556C970B3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5879" y="836596"/>
            <a:ext cx="1336429" cy="16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8967C9-CAE9-8532-5202-FD7D8130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CF6D98-7A32-9C58-CCE1-4416287EA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9B9F42-7FE6-E230-1888-F220E059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9E95C-B4D1-49E0-A589-DE11ACEC0C61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0E129F-5FB3-1100-AD27-7D53EAF7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58B18A-5E56-41B2-F317-FEEF3B8D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39B1EAD-01A5-9A13-E2C6-301941902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4E2411-DE45-9387-06AA-23C1E995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99B5318-6EDC-B4FD-21B1-CE4B5BFD6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CB772F-9170-B795-B207-31A8793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659E-7943-4B0D-A17C-7D1B8864BD5B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2F55DF-93C6-1253-6C10-10DC2B9F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BFF501-1135-3C58-8AFB-EFC6F29E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500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C23C2-6670-E30E-6C36-2B17AB16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F57E4C-015B-6553-4615-D39F361CD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64F54A6-4B6A-F233-9A00-BCF1CE9EC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F52595-503A-67CE-EBB5-B10876E4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EF14-C9D6-49A0-9E74-F98F8C776909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72237F7-6732-FA81-41E5-9D5933AF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1F6D76-E407-B73A-1DB6-8FCEB3BA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442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68E591-9B58-E98B-36D8-290043B3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D65FF4-71D1-E14B-1850-7DAC61C6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EA4C021-AC0F-A5D2-2F23-A10684952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34C67D0-36D4-BA55-B08A-9709DCC85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85FB56-11D7-BAF3-DB82-556BE24C0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A60E53F-69A7-B198-B76F-07BE1C9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09A0-952F-4B23-B420-740EE821ED03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A5C3236-7343-2E35-4C31-9B654A62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19F2720-C400-D127-FCC9-46B71A6A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805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32BA12-D7D0-C6C8-3795-A52E94E4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5F25232-6057-CC7F-3C9F-81D5F52E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40D0-6FB5-440B-BB48-485DD6B7C440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421945F-63DD-1D3E-900C-86D4214F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F193F2-B64D-73E6-C5AB-A5D96FC9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728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E02A52B-65F4-E0E8-1F4A-0986874D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F3DFB-03AD-4E0C-B613-AB4F2972FECD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61148E9-5E0A-891F-4F5D-45128BCF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C4FA721-FFC5-5991-39D8-881BB1B5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156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A59384-4D8E-50D3-184F-BCCB9888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592391-B00E-7973-09D6-58F3487E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8CC49C6-DD6C-2824-D485-D861843CF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BE416EE-2278-B90E-4978-401CB88E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C23F-98F1-4BE3-B3AD-A6DF68022F0C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781038-D918-503F-DA9F-F979FEB8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4BB9A1-5460-7504-4D70-99D90A92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665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5450EC-C30E-3142-451E-A079274E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DAA6D6E-C14A-5D5D-43AE-BF6CD2096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A563B1B-BDE7-B930-3535-E38A2778C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EB4E51D-FE3D-FF62-44A1-7CD3D5E0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1DFF-A499-4E9C-8F37-2EAA9CC2C938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9D638E-C4FC-F036-7A08-1AF00D51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054C4D-60B8-2228-E78D-45FA0704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917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8A060DD-61BD-D862-4C2B-872930F4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8CA5E5-5EF2-50C9-A2E5-564B5F15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A59401-2EE8-B9D2-8BF4-024938E8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2DED-AFFF-43AD-B814-CF15292296D7}" type="datetime1">
              <a:rPr kumimoji="1" lang="zh-TW" altLang="en-US" smtClean="0"/>
              <a:t>2024/10/7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17B336-099E-67B5-6869-AF2A297F2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DBC428-D91C-4AF9-222A-EE91C7895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6AE5A-4E23-B448-9300-86668F737B0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8642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13.sv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3.png"/><Relationship Id="rId18" Type="http://schemas.microsoft.com/office/2007/relationships/hdphoto" Target="../media/hdphoto2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21.wdp"/><Relationship Id="rId17" Type="http://schemas.openxmlformats.org/officeDocument/2006/relationships/image" Target="../media/image45.png"/><Relationship Id="rId2" Type="http://schemas.openxmlformats.org/officeDocument/2006/relationships/image" Target="../media/image11.jpg"/><Relationship Id="rId16" Type="http://schemas.microsoft.com/office/2007/relationships/hdphoto" Target="../media/hdphoto23.wdp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20.wdp"/><Relationship Id="rId19" Type="http://schemas.openxmlformats.org/officeDocument/2006/relationships/image" Target="../media/image21.png"/><Relationship Id="rId4" Type="http://schemas.microsoft.com/office/2007/relationships/hdphoto" Target="../media/hdphoto17.wdp"/><Relationship Id="rId9" Type="http://schemas.openxmlformats.org/officeDocument/2006/relationships/image" Target="../media/image41.png"/><Relationship Id="rId1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2.png"/><Relationship Id="rId4" Type="http://schemas.microsoft.com/office/2007/relationships/hdphoto" Target="../media/hdphoto25.wdp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openxmlformats.org/officeDocument/2006/relationships/image" Target="../media/image18.png"/><Relationship Id="rId5" Type="http://schemas.openxmlformats.org/officeDocument/2006/relationships/image" Target="../media/image59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68.png"/><Relationship Id="rId4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7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7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2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VWHjENHUJ0o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s://youtu.be/HMtzNWuKov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77.png"/><Relationship Id="rId4" Type="http://schemas.openxmlformats.org/officeDocument/2006/relationships/image" Target="../media/image7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image" Target="../media/image8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microsoft.com/office/2007/relationships/hdphoto" Target="../media/hdphoto36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35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4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c.com.tw/society?i=42" TargetMode="External"/><Relationship Id="rId3" Type="http://schemas.openxmlformats.org/officeDocument/2006/relationships/hyperlink" Target="https://www.3rgo.tw/index.php" TargetMode="External"/><Relationship Id="rId7" Type="http://schemas.openxmlformats.org/officeDocument/2006/relationships/hyperlink" Target="mailto:2200286@mail.clc.com.tw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hyperlink" Target="https://www.facebook.com/Tetra.Pak.TW/" TargetMode="Externa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02A95C-F609-8ED8-7A64-344BC2D8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84248FFD-FF31-7268-450C-50E90F8E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69CC81-A959-5374-EE65-CB66AA054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31" y="6188385"/>
            <a:ext cx="535725" cy="3988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697703F-E447-FDE9-A779-588E915DB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6151246"/>
            <a:ext cx="882891" cy="4730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F081036-E95F-7348-DD48-E3A99B6F2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151" y="6151246"/>
            <a:ext cx="474929" cy="4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9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10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4D4407A5-6C51-C624-EFF6-B8F4B8E0E7F7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3DCB7D0-E51A-F2A0-047D-BE27B07AE946}"/>
              </a:ext>
            </a:extLst>
          </p:cNvPr>
          <p:cNvSpPr txBox="1"/>
          <p:nvPr/>
        </p:nvSpPr>
        <p:spPr>
          <a:xfrm>
            <a:off x="8645951" y="3843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9" name="圖形 8" descr="永續發展性 以實心填滿">
            <a:extLst>
              <a:ext uri="{FF2B5EF4-FFF2-40B4-BE49-F238E27FC236}">
                <a16:creationId xmlns:a16="http://schemas.microsoft.com/office/drawing/2014/main" id="{E1730328-C35C-5CB5-B9D5-40D03A061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153" y="1892103"/>
            <a:ext cx="689768" cy="689768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5C5EBAE2-0C23-B2A4-FDA9-3FFBBA62C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99912"/>
              </p:ext>
            </p:extLst>
          </p:nvPr>
        </p:nvGraphicFramePr>
        <p:xfrm>
          <a:off x="718896" y="3080406"/>
          <a:ext cx="11296319" cy="23779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609410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22059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紙容器</a:t>
                      </a:r>
                      <a:endParaRPr lang="en-US" altLang="zh-TW" sz="1800" dirty="0">
                        <a:latin typeface="Microsoft JhengHei" charset="0"/>
                        <a:ea typeface="Microsoft JhengHei" charset="0"/>
                        <a:cs typeface="Microsoft JhengHei" charset="0"/>
                      </a:endParaRPr>
                    </a:p>
                    <a:p>
                      <a:pPr algn="ctr"/>
                      <a:r>
                        <a:rPr lang="zh-TW" altLang="en-US" sz="1800" b="0" dirty="0">
                          <a:latin typeface="Microsoft JhengHei" charset="0"/>
                          <a:ea typeface="Microsoft JhengHei" charset="0"/>
                        </a:rPr>
                        <a:t>切邊料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紙餐具工廠切邊下腳料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長纖、紙張潔白、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雜質少、有塑膠淋膜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食品紙容器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長纖、有雜質、鋁箔、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983D5718-CF29-EA00-272F-3B1D733FD15E}"/>
              </a:ext>
            </a:extLst>
          </p:cNvPr>
          <p:cNvSpPr txBox="1"/>
          <p:nvPr/>
        </p:nvSpPr>
        <p:spPr>
          <a:xfrm>
            <a:off x="1805848" y="19970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紙餐具類</a:t>
            </a:r>
          </a:p>
        </p:txBody>
      </p:sp>
      <p:sp>
        <p:nvSpPr>
          <p:cNvPr id="12" name="投影片編號版面配置區 6">
            <a:extLst>
              <a:ext uri="{FF2B5EF4-FFF2-40B4-BE49-F238E27FC236}">
                <a16:creationId xmlns:a16="http://schemas.microsoft.com/office/drawing/2014/main" id="{9D9B71DB-5866-7C7B-6888-15E1620F080C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10</a:t>
            </a:fld>
            <a:endParaRPr kumimoji="1"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DA9A2CD-3698-58B0-3562-03F9B58DB3D6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4B36BC7-46DE-A48F-AF39-A3251DB0D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3DD92CF-EDC6-DDEB-3F53-69F5B4ECB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E536936F-EDE6-8CDD-9989-F90B67A176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94" b="92496" l="2778" r="97963">
                        <a14:foregroundMark x1="1667" y1="36378" x2="6667" y2="27243"/>
                        <a14:foregroundMark x1="6667" y1="27243" x2="8519" y2="18923"/>
                        <a14:foregroundMark x1="8519" y1="18923" x2="13704" y2="18434"/>
                        <a14:foregroundMark x1="13704" y1="18434" x2="20370" y2="19902"/>
                        <a14:foregroundMark x1="20370" y1="19902" x2="27778" y2="36705"/>
                        <a14:foregroundMark x1="27778" y1="36705" x2="27593" y2="56281"/>
                        <a14:foregroundMark x1="6389" y1="20718" x2="2778" y2="30179"/>
                        <a14:foregroundMark x1="2778" y1="30179" x2="1377" y2="55158"/>
                        <a14:foregroundMark x1="926" y1="79608" x2="3148" y2="87602"/>
                        <a14:foregroundMark x1="3148" y1="87602" x2="5185" y2="88581"/>
                        <a14:foregroundMark x1="1667" y1="87276" x2="13611" y2="93638"/>
                        <a14:foregroundMark x1="13611" y1="93638" x2="19722" y2="92822"/>
                        <a14:foregroundMark x1="19722" y1="92822" x2="28704" y2="85971"/>
                        <a14:foregroundMark x1="34259" y1="9135" x2="38696" y2="5349"/>
                        <a14:foregroundMark x1="48219" y1="6432" x2="52407" y2="9951"/>
                        <a14:foregroundMark x1="52407" y1="9951" x2="50185" y2="55791"/>
                        <a14:foregroundMark x1="50185" y1="55791" x2="46296" y2="60685"/>
                        <a14:foregroundMark x1="46296" y1="60685" x2="44106" y2="60645"/>
                        <a14:foregroundMark x1="36891" y1="58997" x2="34537" y2="52039"/>
                        <a14:foregroundMark x1="34537" y1="52039" x2="36019" y2="25285"/>
                        <a14:foregroundMark x1="36019" y1="25285" x2="34352" y2="13214"/>
                        <a14:foregroundMark x1="34352" y1="13214" x2="34259" y2="23654"/>
                        <a14:foregroundMark x1="21574" y1="43556" x2="22870" y2="52692"/>
                        <a14:foregroundMark x1="28889" y1="57586" x2="27593" y2="68679"/>
                        <a14:foregroundMark x1="27593" y1="68679" x2="28148" y2="78793"/>
                        <a14:foregroundMark x1="28148" y1="78793" x2="22870" y2="86460"/>
                        <a14:foregroundMark x1="22870" y1="86460" x2="18333" y2="62643"/>
                        <a14:foregroundMark x1="18333" y1="62643" x2="18333" y2="53181"/>
                        <a14:foregroundMark x1="18333" y1="53181" x2="19352" y2="47471"/>
                        <a14:foregroundMark x1="39074" y1="31485" x2="38704" y2="22838"/>
                        <a14:foregroundMark x1="38704" y1="22838" x2="43704" y2="22349"/>
                        <a14:foregroundMark x1="43704" y1="22349" x2="38796" y2="30669"/>
                        <a14:foregroundMark x1="38796" y1="30669" x2="37222" y2="30995"/>
                        <a14:foregroundMark x1="37870" y1="6852" x2="43704" y2="7667"/>
                        <a14:foregroundMark x1="43704" y1="7667" x2="47407" y2="7015"/>
                        <a14:foregroundMark x1="37593" y1="6525" x2="42315" y2="7015"/>
                        <a14:foregroundMark x1="42315" y1="7015" x2="44167" y2="6852"/>
                        <a14:foregroundMark x1="55741" y1="83361" x2="84444" y2="94943"/>
                        <a14:foregroundMark x1="84444" y1="94943" x2="89167" y2="90701"/>
                        <a14:foregroundMark x1="89167" y1="90701" x2="97963" y2="69331"/>
                        <a14:foregroundMark x1="2037" y1="55628" x2="2778" y2="64111"/>
                        <a14:foregroundMark x1="2778" y1="64111" x2="8519" y2="78956"/>
                        <a14:foregroundMark x1="8519" y1="78956" x2="18704" y2="75693"/>
                        <a14:foregroundMark x1="18704" y1="75693" x2="14537" y2="61990"/>
                        <a14:foregroundMark x1="14537" y1="61990" x2="10926" y2="56281"/>
                        <a14:foregroundMark x1="36944" y1="8483" x2="44630" y2="11093"/>
                        <a14:backgroundMark x1="1204" y1="55139" x2="185" y2="83524"/>
                        <a14:backgroundMark x1="43358" y1="4237" x2="45492" y2="4554"/>
                        <a14:backgroundMark x1="45112" y1="4151" x2="46759" y2="3915"/>
                        <a14:backgroundMark x1="46759" y1="3915" x2="46810" y2="4322"/>
                        <a14:backgroundMark x1="36296" y1="60522" x2="41111" y2="61501"/>
                        <a14:backgroundMark x1="41111" y1="61501" x2="43981" y2="61011"/>
                      </a14:backgroundRemoval>
                    </a14:imgEffect>
                  </a14:imgLayer>
                </a14:imgProps>
              </a:ext>
            </a:extLst>
          </a:blip>
          <a:srcRect l="53773" r="472" b="1064"/>
          <a:stretch/>
        </p:blipFill>
        <p:spPr>
          <a:xfrm>
            <a:off x="4587273" y="1729764"/>
            <a:ext cx="958795" cy="117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6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11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B8CA5DA-4B0E-67F6-F951-50BFBBFFBF2D}"/>
              </a:ext>
            </a:extLst>
          </p:cNvPr>
          <p:cNvSpPr txBox="1"/>
          <p:nvPr/>
        </p:nvSpPr>
        <p:spPr>
          <a:xfrm>
            <a:off x="1250535" y="1887012"/>
            <a:ext cx="6186309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紙盒小兵為了保護飲品，除紙板外有一層有一層的保護力，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可以擋住光、水氣跟細菌，讓食物維持營養好品質！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 descr="聊天泡泡 以實心填滿">
            <a:extLst>
              <a:ext uri="{FF2B5EF4-FFF2-40B4-BE49-F238E27FC236}">
                <a16:creationId xmlns:a16="http://schemas.microsoft.com/office/drawing/2014/main" id="{4570EE8F-E4C6-9449-0402-118DF563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80" y="2068088"/>
            <a:ext cx="691342" cy="6913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994909C-A9C9-081F-5177-C4A74C402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3" b="97537" l="1122" r="98878">
                        <a14:foregroundMark x1="8013" y1="4105" x2="1282" y2="4762"/>
                        <a14:foregroundMark x1="23397" y1="3612" x2="31731" y2="2791"/>
                        <a14:foregroundMark x1="31731" y1="2791" x2="31731" y2="2791"/>
                        <a14:foregroundMark x1="17468" y1="35632" x2="17468" y2="35632"/>
                        <a14:foregroundMark x1="17308" y1="36125" x2="16827" y2="33990"/>
                        <a14:foregroundMark x1="11699" y1="48112" x2="4487" y2="76683"/>
                        <a14:foregroundMark x1="10577" y1="60591" x2="15385" y2="59278"/>
                        <a14:foregroundMark x1="12019" y1="55665" x2="13942" y2="55993"/>
                        <a14:foregroundMark x1="13782" y1="50739" x2="16026" y2="50575"/>
                        <a14:foregroundMark x1="13622" y1="56814" x2="7692" y2="75041"/>
                        <a14:foregroundMark x1="8333" y1="44663" x2="10256" y2="44663"/>
                        <a14:foregroundMark x1="17949" y1="73235" x2="17949" y2="73235"/>
                        <a14:foregroundMark x1="16827" y1="63875" x2="1282" y2="71921"/>
                        <a14:foregroundMark x1="1282" y1="71921" x2="1282" y2="71921"/>
                        <a14:foregroundMark x1="962" y1="83251" x2="45192" y2="90476"/>
                        <a14:foregroundMark x1="45192" y1="90476" x2="53686" y2="89327"/>
                        <a14:foregroundMark x1="53686" y1="89327" x2="67147" y2="90805"/>
                        <a14:foregroundMark x1="25321" y1="78489" x2="23878" y2="78161"/>
                        <a14:foregroundMark x1="19071" y1="79803" x2="35417" y2="78818"/>
                        <a14:foregroundMark x1="35417" y1="78818" x2="29167" y2="83908"/>
                        <a14:foregroundMark x1="66506" y1="91461" x2="75160" y2="97537"/>
                        <a14:foregroundMark x1="75160" y1="97537" x2="98878" y2="91626"/>
                        <a14:foregroundMark x1="14263" y1="48276" x2="12500" y2="54187"/>
                        <a14:foregroundMark x1="15064" y1="61248" x2="16667" y2="56814"/>
                        <a14:foregroundMark x1="48878" y1="40558" x2="53526" y2="38424"/>
                        <a14:foregroundMark x1="65705" y1="33005" x2="72917" y2="37767"/>
                        <a14:foregroundMark x1="72917" y1="37767" x2="73077" y2="45649"/>
                        <a14:foregroundMark x1="62821" y1="36946" x2="62821" y2="42036"/>
                        <a14:foregroundMark x1="58173" y1="37931" x2="57532" y2="41708"/>
                        <a14:foregroundMark x1="55288" y1="37603" x2="62981" y2="34975"/>
                        <a14:foregroundMark x1="62981" y1="34975" x2="63141" y2="35304"/>
                        <a14:foregroundMark x1="66026" y1="33333" x2="70513" y2="41872"/>
                        <a14:foregroundMark x1="70513" y1="41872" x2="61378" y2="42365"/>
                        <a14:foregroundMark x1="61378" y1="42365" x2="61218" y2="41708"/>
                        <a14:foregroundMark x1="66667" y1="33005" x2="72436" y2="37274"/>
                        <a14:foregroundMark x1="65385" y1="32841" x2="72756" y2="34647"/>
                        <a14:foregroundMark x1="72596" y1="33498" x2="72596" y2="33498"/>
                        <a14:foregroundMark x1="72276" y1="33333" x2="71795" y2="33333"/>
                        <a14:foregroundMark x1="69712" y1="33826" x2="69712" y2="33826"/>
                        <a14:foregroundMark x1="65865" y1="33169" x2="67468" y2="33169"/>
                        <a14:foregroundMark x1="10256" y1="33826" x2="25801" y2="30542"/>
                        <a14:foregroundMark x1="9615" y1="34811" x2="9455" y2="44335"/>
                        <a14:foregroundMark x1="9455" y1="44335" x2="9615" y2="44663"/>
                        <a14:foregroundMark x1="10897" y1="43186" x2="21314" y2="35961"/>
                        <a14:foregroundMark x1="21314" y1="35961" x2="23718" y2="36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8213" y="3090222"/>
            <a:ext cx="3508094" cy="342376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D9AD0B1-60BF-3892-BE9B-D44ABEC80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4" b="95165" l="9807" r="89896">
                        <a14:foregroundMark x1="20951" y1="83715" x2="24963" y2="92112"/>
                        <a14:foregroundMark x1="24963" y1="92112" x2="46657" y2="92748"/>
                        <a14:foregroundMark x1="46657" y1="92748" x2="61516" y2="92366"/>
                        <a14:foregroundMark x1="61516" y1="92366" x2="69242" y2="88677"/>
                        <a14:foregroundMark x1="69242" y1="88677" x2="71620" y2="86641"/>
                        <a14:foregroundMark x1="50520" y1="69847" x2="46062" y2="73791"/>
                        <a14:foregroundMark x1="22734" y1="95165" x2="67756" y2="92112"/>
                        <a14:backgroundMark x1="24368" y1="27863" x2="24368" y2="27863"/>
                        <a14:backgroundMark x1="50966" y1="33206" x2="50966" y2="33206"/>
                        <a14:backgroundMark x1="35364" y1="20356" x2="45319" y2="21374"/>
                        <a14:backgroundMark x1="45319" y1="21374" x2="54235" y2="29898"/>
                        <a14:backgroundMark x1="38336" y1="30280" x2="43239" y2="34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032" y="2338665"/>
            <a:ext cx="3554138" cy="41508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AA31CB-D236-1545-AB9F-A468E5CAA647}"/>
              </a:ext>
            </a:extLst>
          </p:cNvPr>
          <p:cNvSpPr txBox="1"/>
          <p:nvPr/>
        </p:nvSpPr>
        <p:spPr>
          <a:xfrm>
            <a:off x="4038042" y="2950463"/>
            <a:ext cx="7899920" cy="1132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 每個紙盒都會經過「超高溫瞬間滅菌」、「急速冷卻」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確保飲品乾淨無菌 ★ </a:t>
            </a:r>
          </a:p>
        </p:txBody>
      </p:sp>
      <p:sp>
        <p:nvSpPr>
          <p:cNvPr id="12" name="雲朵形 11">
            <a:extLst>
              <a:ext uri="{FF2B5EF4-FFF2-40B4-BE49-F238E27FC236}">
                <a16:creationId xmlns:a16="http://schemas.microsoft.com/office/drawing/2014/main" id="{ADCE2F65-3E5A-610C-A402-B2457888302A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DAFF9D-4911-EC6C-4AE6-5815DC3D25C3}"/>
              </a:ext>
            </a:extLst>
          </p:cNvPr>
          <p:cNvSpPr txBox="1"/>
          <p:nvPr/>
        </p:nvSpPr>
        <p:spPr>
          <a:xfrm>
            <a:off x="7680943" y="329063"/>
            <a:ext cx="4663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紙超人的奇幻歷險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輕巧又堅強的紙盒小兵</a:t>
            </a:r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F1B62ED5-6646-0020-E4A6-F55C10E42B0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11</a:t>
            </a:fld>
            <a:endParaRPr kumimoji="1"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2F9C4F2-9E50-7E89-ACB7-D87656E411FF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FC4DA13-4213-222C-EB4E-E5AB2EE13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242B8A3-48E0-49C7-67D2-A2B50F1BF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38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12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8FACEB43-1F68-6C86-B52F-3750689D17CC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7A2615-9120-29C4-C320-28C5F66D80EC}"/>
              </a:ext>
            </a:extLst>
          </p:cNvPr>
          <p:cNvSpPr txBox="1"/>
          <p:nvPr/>
        </p:nvSpPr>
        <p:spPr>
          <a:xfrm>
            <a:off x="7751246" y="469101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歡迎光臨再生紙樂園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F96D9BF-DEB1-F044-49F5-036ADA8EACF1}"/>
              </a:ext>
            </a:extLst>
          </p:cNvPr>
          <p:cNvSpPr txBox="1"/>
          <p:nvPr/>
        </p:nvSpPr>
        <p:spPr>
          <a:xfrm>
            <a:off x="1250535" y="1887012"/>
            <a:ext cx="5724644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經過嚴格的分組關卡挑選後，入園檢驗，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根據紙盒小兵及紙超人的特質分配去適合的再生歷程！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 descr="聊天泡泡 以實心填滿">
            <a:extLst>
              <a:ext uri="{FF2B5EF4-FFF2-40B4-BE49-F238E27FC236}">
                <a16:creationId xmlns:a16="http://schemas.microsoft.com/office/drawing/2014/main" id="{BE9E0B67-3471-E62E-F83F-54D88432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80" y="2068088"/>
            <a:ext cx="691342" cy="69134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D8C4CA1-8819-F883-A9AB-ACF277776EB8}"/>
              </a:ext>
            </a:extLst>
          </p:cNvPr>
          <p:cNvSpPr/>
          <p:nvPr/>
        </p:nvSpPr>
        <p:spPr>
          <a:xfrm>
            <a:off x="1364404" y="2847201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辦公室用紙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9BB3320-B912-C51C-3EBB-FE48EAE1F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2" b="89926" l="3378" r="96502">
                        <a14:foregroundMark x1="40048" y1="6519" x2="49457" y2="7407"/>
                        <a14:foregroundMark x1="49457" y1="7407" x2="66104" y2="4741"/>
                        <a14:foregroundMark x1="66104" y1="4741" x2="75271" y2="5333"/>
                        <a14:foregroundMark x1="75271" y1="5333" x2="84198" y2="3852"/>
                        <a14:foregroundMark x1="84198" y1="3852" x2="84922" y2="9778"/>
                        <a14:foregroundMark x1="3136" y1="64148" x2="3498" y2="73926"/>
                        <a14:foregroundMark x1="3498" y1="73926" x2="12304" y2="71259"/>
                        <a14:foregroundMark x1="12304" y1="71259" x2="23160" y2="74963"/>
                        <a14:foregroundMark x1="88420" y1="57778" x2="93245" y2="64148"/>
                        <a14:foregroundMark x1="93245" y1="64148" x2="89747" y2="57037"/>
                        <a14:foregroundMark x1="89747" y1="57037" x2="87334" y2="54815"/>
                        <a14:foregroundMark x1="96502" y1="62074" x2="93245" y2="66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267" y="3464345"/>
            <a:ext cx="2036243" cy="165797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8FFB268-46E2-D0F8-BEA9-E1A7E154F935}"/>
              </a:ext>
            </a:extLst>
          </p:cNvPr>
          <p:cNvSpPr/>
          <p:nvPr/>
        </p:nvSpPr>
        <p:spPr>
          <a:xfrm>
            <a:off x="3976683" y="2847201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紙容器剩料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D545D85-AB0C-7082-4F51-DB674FC38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95246" l="6338" r="96303">
                        <a14:foregroundMark x1="12710" y1="3510" x2="14789" y2="10387"/>
                        <a14:foregroundMark x1="89085" y1="32394" x2="92958" y2="41021"/>
                        <a14:foregroundMark x1="92958" y1="41021" x2="89965" y2="45775"/>
                        <a14:foregroundMark x1="73944" y1="60211" x2="72359" y2="57746"/>
                        <a14:foregroundMark x1="81514" y1="62500" x2="84331" y2="58803"/>
                        <a14:foregroundMark x1="91021" y1="56162" x2="96303" y2="63732"/>
                        <a14:foregroundMark x1="96303" y1="63732" x2="91725" y2="57570"/>
                        <a14:foregroundMark x1="11796" y1="53521" x2="14789" y2="56866"/>
                        <a14:foregroundMark x1="8627" y1="49648" x2="10387" y2="51056"/>
                        <a14:foregroundMark x1="10739" y1="50000" x2="10739" y2="50000"/>
                        <a14:foregroundMark x1="10915" y1="50176" x2="13556" y2="56162"/>
                        <a14:foregroundMark x1="7394" y1="53521" x2="8451" y2="53169"/>
                        <a14:foregroundMark x1="6514" y1="51761" x2="7746" y2="51937"/>
                        <a14:foregroundMark x1="9683" y1="48592" x2="12852" y2="50704"/>
                        <a14:foregroundMark x1="8979" y1="86620" x2="14613" y2="95246"/>
                        <a14:foregroundMark x1="14613" y1="95246" x2="22887" y2="89789"/>
                        <a14:foregroundMark x1="22887" y1="89789" x2="23239" y2="88204"/>
                        <a14:foregroundMark x1="26056" y1="45951" x2="22535" y2="44894"/>
                        <a14:foregroundMark x1="30986" y1="52465" x2="30458" y2="40141"/>
                        <a14:foregroundMark x1="30458" y1="40141" x2="31514" y2="49296"/>
                        <a14:foregroundMark x1="31514" y1="49296" x2="33803" y2="48415"/>
                        <a14:backgroundMark x1="13380" y1="352" x2="16901" y2="352"/>
                        <a14:backgroundMark x1="17606" y1="704" x2="20246" y2="0"/>
                        <a14:backgroundMark x1="20599" y1="176" x2="36796" y2="0"/>
                        <a14:backgroundMark x1="36796" y1="0" x2="44894" y2="3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6843" y="3464345"/>
            <a:ext cx="1437074" cy="143707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8415A2D-455A-2411-1CD2-A0FCAE1A8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80" b="94972" l="2610" r="94918">
                        <a14:foregroundMark x1="9890" y1="29609" x2="5495" y2="38734"/>
                        <a14:foregroundMark x1="5495" y1="38734" x2="11813" y2="45251"/>
                        <a14:foregroundMark x1="11813" y1="45251" x2="31319" y2="54190"/>
                        <a14:foregroundMark x1="31319" y1="54190" x2="32005" y2="52142"/>
                        <a14:foregroundMark x1="12500" y1="39851" x2="27060" y2="46182"/>
                        <a14:foregroundMark x1="31181" y1="43389" x2="31593" y2="43017"/>
                        <a14:foregroundMark x1="3022" y1="54190" x2="10027" y2="53445"/>
                        <a14:foregroundMark x1="10027" y1="53445" x2="32005" y2="56611"/>
                        <a14:foregroundMark x1="27885" y1="63501" x2="31181" y2="62756"/>
                        <a14:foregroundMark x1="32418" y1="49907" x2="37637" y2="56797"/>
                        <a14:foregroundMark x1="37637" y1="56797" x2="44231" y2="60335"/>
                        <a14:foregroundMark x1="44231" y1="60335" x2="44231" y2="60335"/>
                        <a14:foregroundMark x1="18819" y1="40596" x2="20330" y2="43017"/>
                        <a14:foregroundMark x1="54258" y1="12477" x2="62775" y2="8566"/>
                        <a14:foregroundMark x1="62775" y1="8566" x2="81868" y2="10056"/>
                        <a14:foregroundMark x1="81868" y1="10056" x2="86264" y2="16946"/>
                        <a14:foregroundMark x1="54396" y1="13408" x2="44505" y2="33333"/>
                        <a14:foregroundMark x1="82967" y1="34451" x2="87088" y2="21043"/>
                        <a14:foregroundMark x1="87088" y1="21043" x2="78434" y2="15270"/>
                        <a14:foregroundMark x1="78434" y1="15270" x2="66896" y2="15084"/>
                        <a14:foregroundMark x1="60440" y1="17877" x2="73352" y2="24581"/>
                        <a14:foregroundMark x1="73352" y1="24581" x2="73901" y2="22719"/>
                        <a14:foregroundMark x1="53571" y1="15456" x2="48764" y2="23836"/>
                        <a14:foregroundMark x1="48764" y1="23836" x2="56319" y2="30168"/>
                        <a14:foregroundMark x1="56319" y1="30168" x2="70330" y2="28492"/>
                        <a14:foregroundMark x1="70330" y1="28492" x2="82830" y2="31657"/>
                        <a14:foregroundMark x1="86538" y1="34264" x2="87500" y2="68156"/>
                        <a14:foregroundMark x1="89011" y1="33520" x2="90385" y2="53259"/>
                        <a14:foregroundMark x1="90385" y1="53259" x2="90110" y2="54190"/>
                        <a14:foregroundMark x1="92857" y1="28305" x2="94780" y2="35382"/>
                        <a14:foregroundMark x1="86951" y1="15456" x2="92308" y2="25885"/>
                        <a14:foregroundMark x1="92308" y1="25885" x2="93956" y2="32216"/>
                        <a14:foregroundMark x1="93407" y1="29050" x2="94918" y2="32588"/>
                        <a14:foregroundMark x1="54396" y1="86220" x2="58104" y2="94972"/>
                        <a14:foregroundMark x1="58104" y1="94972" x2="54121" y2="86965"/>
                        <a14:foregroundMark x1="54121" y1="86965" x2="54121" y2="86965"/>
                        <a14:foregroundMark x1="70330" y1="88641" x2="75412" y2="95158"/>
                        <a14:foregroundMark x1="75412" y1="95158" x2="70604" y2="87896"/>
                        <a14:foregroundMark x1="70604" y1="87896" x2="70604" y2="87896"/>
                        <a14:foregroundMark x1="3022" y1="54749" x2="2610" y2="66667"/>
                        <a14:foregroundMark x1="2610" y1="66667" x2="9615" y2="66294"/>
                        <a14:foregroundMark x1="9615" y1="66294" x2="21703" y2="66294"/>
                        <a14:foregroundMark x1="21703" y1="66294" x2="30632" y2="64804"/>
                        <a14:foregroundMark x1="30632" y1="64804" x2="33516" y2="55121"/>
                        <a14:foregroundMark x1="33516" y1="55121" x2="33516" y2="55121"/>
                        <a14:foregroundMark x1="10989" y1="59218" x2="21016" y2="61639"/>
                        <a14:foregroundMark x1="21016" y1="61639" x2="28022" y2="53445"/>
                        <a14:foregroundMark x1="28022" y1="53445" x2="27885" y2="53631"/>
                        <a14:foregroundMark x1="31044" y1="43203" x2="34478" y2="49534"/>
                        <a14:foregroundMark x1="93956" y1="58287" x2="93819" y2="67039"/>
                        <a14:foregroundMark x1="83104" y1="87523" x2="94368" y2="77840"/>
                        <a14:foregroundMark x1="43956" y1="85661" x2="53846" y2="85102"/>
                        <a14:foregroundMark x1="53846" y1="85102" x2="61813" y2="87151"/>
                        <a14:foregroundMark x1="61813" y1="87151" x2="69918" y2="86965"/>
                        <a14:foregroundMark x1="69918" y1="86965" x2="71291" y2="87337"/>
                        <a14:foregroundMark x1="17995" y1="62011" x2="17857" y2="60894"/>
                        <a14:foregroundMark x1="54258" y1="13780" x2="45192" y2="30912"/>
                        <a14:foregroundMark x1="45192" y1="30912" x2="44231" y2="40782"/>
                        <a14:foregroundMark x1="44231" y1="40782" x2="44093" y2="40968"/>
                        <a14:backgroundMark x1="80769" y1="88827" x2="86676" y2="86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805" y="3464345"/>
            <a:ext cx="1948210" cy="143707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00D446E-421E-F53D-D58B-6141A3A45C7B}"/>
              </a:ext>
            </a:extLst>
          </p:cNvPr>
          <p:cNvSpPr/>
          <p:nvPr/>
        </p:nvSpPr>
        <p:spPr>
          <a:xfrm>
            <a:off x="6748249" y="2847201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廢紙容器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2723386-86A2-C4C5-3529-952C13116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4" b="96160" l="2945" r="95171">
                        <a14:foregroundMark x1="3769" y1="56375" x2="2945" y2="66513"/>
                        <a14:foregroundMark x1="2945" y1="66513" x2="11779" y2="66206"/>
                        <a14:foregroundMark x1="11779" y1="66206" x2="27326" y2="66667"/>
                        <a14:foregroundMark x1="27326" y1="66667" x2="28386" y2="65591"/>
                        <a14:foregroundMark x1="8598" y1="58679" x2="18963" y2="61137"/>
                        <a14:foregroundMark x1="18963" y1="61137" x2="10836" y2="64516"/>
                        <a14:foregroundMark x1="10836" y1="64516" x2="8127" y2="59601"/>
                        <a14:foregroundMark x1="30271" y1="61751" x2="36396" y2="65591"/>
                        <a14:foregroundMark x1="36396" y1="65591" x2="39694" y2="61905"/>
                        <a14:foregroundMark x1="38634" y1="9985" x2="44876" y2="3840"/>
                        <a14:foregroundMark x1="44876" y1="3840" x2="50581" y2="3556"/>
                        <a14:foregroundMark x1="79289" y1="4809" x2="81272" y2="8756"/>
                        <a14:foregroundMark x1="93044" y1="67772" x2="95171" y2="68971"/>
                        <a14:foregroundMark x1="82097" y1="61598" x2="84824" y2="63136"/>
                        <a14:foregroundMark x1="95171" y1="68971" x2="87412" y2="70938"/>
                        <a14:foregroundMark x1="83286" y1="69922" x2="82332" y2="69585"/>
                        <a14:foregroundMark x1="64697" y1="88962" x2="70082" y2="92473"/>
                        <a14:foregroundMark x1="70082" y1="92473" x2="65853" y2="89026"/>
                        <a14:foregroundMark x1="49673" y1="96700" x2="53564" y2="96297"/>
                        <a14:foregroundMark x1="49128" y1="96756" x2="49584" y2="96709"/>
                        <a14:foregroundMark x1="81154" y1="22427" x2="80683" y2="45315"/>
                        <a14:backgroundMark x1="50883" y1="2919" x2="66784" y2="1997"/>
                        <a14:backgroundMark x1="66784" y1="1997" x2="72674" y2="3533"/>
                        <a14:backgroundMark x1="72674" y1="3533" x2="78210" y2="2304"/>
                        <a14:backgroundMark x1="76914" y1="4147" x2="78916" y2="4762"/>
                        <a14:backgroundMark x1="49941" y1="88786" x2="47350" y2="95238"/>
                        <a14:backgroundMark x1="58539" y1="88940" x2="57597" y2="91091"/>
                        <a14:backgroundMark x1="57833" y1="88479" x2="62662" y2="88172"/>
                        <a14:backgroundMark x1="57362" y1="91244" x2="56655" y2="93548"/>
                        <a14:backgroundMark x1="83274" y1="70353" x2="85159" y2="71275"/>
                        <a14:backgroundMark x1="83039" y1="70353" x2="87044" y2="71582"/>
                        <a14:backgroundMark x1="78681" y1="4608" x2="79388" y2="4608"/>
                        <a14:backgroundMark x1="50294" y1="88326" x2="50530" y2="88786"/>
                        <a14:backgroundMark x1="57715" y1="88479" x2="55241" y2="97081"/>
                        <a14:backgroundMark x1="47468" y1="96774" x2="48292" y2="97696"/>
                        <a14:backgroundMark x1="46996" y1="97235" x2="47585" y2="97696"/>
                        <a14:backgroundMark x1="46879" y1="96774" x2="47468" y2="97542"/>
                        <a14:backgroundMark x1="63604" y1="87404" x2="63369" y2="88479"/>
                        <a14:backgroundMark x1="85041" y1="62826" x2="90695" y2="66667"/>
                        <a14:backgroundMark x1="90695" y1="66667" x2="93522" y2="66820"/>
                        <a14:backgroundMark x1="83981" y1="71582" x2="84217" y2="71429"/>
                        <a14:backgroundMark x1="83746" y1="70968" x2="83392" y2="69432"/>
                        <a14:backgroundMark x1="83274" y1="70661" x2="83981" y2="69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0391" y="3464345"/>
            <a:ext cx="1874155" cy="143707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5B3C4CC-0748-148E-7907-2B441CF307D8}"/>
              </a:ext>
            </a:extLst>
          </p:cNvPr>
          <p:cNvSpPr/>
          <p:nvPr/>
        </p:nvSpPr>
        <p:spPr>
          <a:xfrm>
            <a:off x="9646429" y="2847201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一般廢紙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1F66C71-E2E5-9A4A-EE95-A17A876A2C99}"/>
              </a:ext>
            </a:extLst>
          </p:cNvPr>
          <p:cNvSpPr/>
          <p:nvPr/>
        </p:nvSpPr>
        <p:spPr>
          <a:xfrm>
            <a:off x="0" y="5836853"/>
            <a:ext cx="12217049" cy="965200"/>
          </a:xfrm>
          <a:prstGeom prst="rect">
            <a:avLst/>
          </a:prstGeom>
          <a:solidFill>
            <a:srgbClr val="FDF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17DB2C-FEE5-8AC7-5938-E30D217D039C}"/>
              </a:ext>
            </a:extLst>
          </p:cNvPr>
          <p:cNvSpPr txBox="1"/>
          <p:nvPr/>
        </p:nvSpPr>
        <p:spPr>
          <a:xfrm>
            <a:off x="6440702" y="4982241"/>
            <a:ext cx="2214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紙容器為了防水保護容器內的食物，會添加一層塑膠薄膜，為了將薄膜和紙盒分開，會分配至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分離設備區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128B48F-CACC-6A83-B34B-E2A505A256C7}"/>
              </a:ext>
            </a:extLst>
          </p:cNvPr>
          <p:cNvSpPr txBox="1"/>
          <p:nvPr/>
        </p:nvSpPr>
        <p:spPr>
          <a:xfrm>
            <a:off x="7144677" y="1817928"/>
            <a:ext cx="4810075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 我們在平常可以進行垃圾分類，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簡單清洗紙容器、把紙容器壓平 ★</a:t>
            </a:r>
          </a:p>
        </p:txBody>
      </p:sp>
      <p:sp>
        <p:nvSpPr>
          <p:cNvPr id="25" name="投影片編號版面配置區 9">
            <a:extLst>
              <a:ext uri="{FF2B5EF4-FFF2-40B4-BE49-F238E27FC236}">
                <a16:creationId xmlns:a16="http://schemas.microsoft.com/office/drawing/2014/main" id="{CE74B8DA-BDCF-DA83-B2C7-6721982CA7A4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12</a:t>
            </a:fld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C8A33BE-1D58-49E9-2665-88E39A2DD3BF}"/>
              </a:ext>
            </a:extLst>
          </p:cNvPr>
          <p:cNvSpPr txBox="1"/>
          <p:nvPr/>
        </p:nvSpPr>
        <p:spPr>
          <a:xfrm>
            <a:off x="962151" y="4982241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辦公室用紙和印刷裁邊紙，雜質較少，分配到製作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環保衛生紙區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177E56B-7748-9A97-F700-6EAEF076BE91}"/>
              </a:ext>
            </a:extLst>
          </p:cNvPr>
          <p:cNvSpPr txBox="1"/>
          <p:nvPr/>
        </p:nvSpPr>
        <p:spPr>
          <a:xfrm>
            <a:off x="3574430" y="4982241"/>
            <a:ext cx="2214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製作紙容器時，裁切餘留的材料，沒有使用過，也分配至製作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環保衛生紙區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AA2FDB2-1681-3951-4AC9-FE89ADC70E76}"/>
              </a:ext>
            </a:extLst>
          </p:cNvPr>
          <p:cNvSpPr txBox="1"/>
          <p:nvPr/>
        </p:nvSpPr>
        <p:spPr>
          <a:xfrm>
            <a:off x="9306974" y="4982241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一般廢紙會跟去除塑膠薄膜後的紙盒，再一起製成紙箱、包裝盒等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08C5D9D-216D-5FB7-E4BF-1C7C96EFAFBD}"/>
              </a:ext>
            </a:extLst>
          </p:cNvPr>
          <p:cNvSpPr txBox="1"/>
          <p:nvPr/>
        </p:nvSpPr>
        <p:spPr>
          <a:xfrm>
            <a:off x="2156536" y="6191341"/>
            <a:ext cx="11123270" cy="497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solidFill>
                  <a:srgbClr val="5F2C09"/>
                </a:solidFill>
                <a:latin typeface="微軟正黑體"/>
                <a:ea typeface="微軟正黑體"/>
              </a:rPr>
              <a:t>每一個紙超人最多可重複使用</a:t>
            </a:r>
            <a:r>
              <a:rPr lang="en-US" altLang="zh-TW" sz="2000" b="1" dirty="0">
                <a:solidFill>
                  <a:srgbClr val="5F2C09"/>
                </a:solidFill>
                <a:latin typeface="微軟正黑體"/>
                <a:ea typeface="微軟正黑體"/>
              </a:rPr>
              <a:t>6-7</a:t>
            </a:r>
            <a:r>
              <a:rPr lang="zh-TW" altLang="en-US" sz="2000" b="1">
                <a:solidFill>
                  <a:srgbClr val="5F2C09"/>
                </a:solidFill>
                <a:latin typeface="微軟正黑體"/>
                <a:ea typeface="微軟正黑體"/>
              </a:rPr>
              <a:t>次喔！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978D204-7750-476D-E839-CC2364F695E5}"/>
              </a:ext>
            </a:extLst>
          </p:cNvPr>
          <p:cNvSpPr txBox="1"/>
          <p:nvPr/>
        </p:nvSpPr>
        <p:spPr>
          <a:xfrm>
            <a:off x="870286" y="6319453"/>
            <a:ext cx="1107996" cy="369332"/>
          </a:xfrm>
          <a:prstGeom prst="rect">
            <a:avLst/>
          </a:prstGeom>
          <a:solidFill>
            <a:srgbClr val="5F2C09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小秘密！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B15EE8A-391F-9552-40DF-75B23F7E6171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9BCBCF13-FDF3-7E24-80F0-2B8A26689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599F7925-C12C-B45D-BB60-3908FF32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73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21" grpId="0"/>
      <p:bldP spid="24" grpId="0"/>
      <p:bldP spid="19" grpId="0"/>
      <p:bldP spid="20" grpId="0"/>
      <p:bldP spid="23" grpId="0"/>
      <p:bldP spid="28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D491B92-CE64-F21C-D396-817A6C197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9E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3326B36-F24B-6DFE-4E70-39A3A1C7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49" y="0"/>
            <a:ext cx="10430051" cy="683578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A13FFA4-DCB1-A08B-4D33-F2CCB9E2D625}"/>
              </a:ext>
            </a:extLst>
          </p:cNvPr>
          <p:cNvSpPr txBox="1"/>
          <p:nvPr/>
        </p:nvSpPr>
        <p:spPr>
          <a:xfrm>
            <a:off x="506513" y="730299"/>
            <a:ext cx="748923" cy="6061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</a:p>
        </p:txBody>
      </p:sp>
      <p:pic>
        <p:nvPicPr>
          <p:cNvPr id="7" name="圖形 6" descr="永續發展性 以實心填滿">
            <a:extLst>
              <a:ext uri="{FF2B5EF4-FFF2-40B4-BE49-F238E27FC236}">
                <a16:creationId xmlns:a16="http://schemas.microsoft.com/office/drawing/2014/main" id="{FAC715EE-CD5D-5D8F-FA44-0656A5AE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513" y="160561"/>
            <a:ext cx="728482" cy="728482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67CDC1-6149-6F84-7652-063717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2780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218594-92E3-2CA0-483F-A1FFF72D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7561CB-E673-97CC-98AB-456F02D25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9AC30C51-747C-6595-1857-7D569D0FD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23DE731-1D93-E9CC-F5A8-705BCDC06E04}"/>
              </a:ext>
            </a:extLst>
          </p:cNvPr>
          <p:cNvSpPr/>
          <p:nvPr/>
        </p:nvSpPr>
        <p:spPr>
          <a:xfrm>
            <a:off x="2269278" y="980985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散漿區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116B5B-336B-AEBC-DE33-2DA5272C6DF2}"/>
              </a:ext>
            </a:extLst>
          </p:cNvPr>
          <p:cNvSpPr/>
          <p:nvPr/>
        </p:nvSpPr>
        <p:spPr>
          <a:xfrm>
            <a:off x="0" y="3140850"/>
            <a:ext cx="1983891" cy="793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除渣、篩選區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去除較重的雜質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D80F73-2916-EB6D-8629-BAFE27A0DD79}"/>
              </a:ext>
            </a:extLst>
          </p:cNvPr>
          <p:cNvSpPr/>
          <p:nvPr/>
        </p:nvSpPr>
        <p:spPr>
          <a:xfrm>
            <a:off x="758377" y="5198202"/>
            <a:ext cx="1983891" cy="4898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脫墨、浮選區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EFC72D-61A9-AB69-9106-494E5E410740}"/>
              </a:ext>
            </a:extLst>
          </p:cNvPr>
          <p:cNvSpPr/>
          <p:nvPr/>
        </p:nvSpPr>
        <p:spPr>
          <a:xfrm>
            <a:off x="4133922" y="4823656"/>
            <a:ext cx="1983891" cy="740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洗淨區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洗掉小雜質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6952717-7FA5-95F1-5115-0E51CF87F2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E1FC"/>
              </a:clrFrom>
              <a:clrTo>
                <a:srgbClr val="A9E1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2" b="95300" l="2548" r="98089">
                        <a14:foregroundMark x1="6369" y1="9399" x2="33758" y2="7833"/>
                        <a14:foregroundMark x1="33758" y1="7833" x2="42357" y2="13316"/>
                        <a14:foregroundMark x1="44904" y1="30548" x2="44904" y2="30548"/>
                        <a14:foregroundMark x1="44268" y1="28982" x2="44268" y2="28982"/>
                        <a14:foregroundMark x1="2548" y1="7833" x2="2866" y2="5222"/>
                        <a14:foregroundMark x1="24204" y1="62663" x2="37580" y2="72585"/>
                        <a14:foregroundMark x1="37580" y1="72585" x2="63694" y2="71279"/>
                        <a14:foregroundMark x1="63694" y1="71279" x2="68153" y2="68668"/>
                        <a14:foregroundMark x1="12420" y1="57441" x2="18790" y2="80418"/>
                        <a14:foregroundMark x1="18790" y1="80418" x2="34076" y2="96867"/>
                        <a14:foregroundMark x1="34076" y1="96867" x2="57006" y2="95561"/>
                        <a14:foregroundMark x1="57006" y1="95561" x2="76115" y2="76762"/>
                        <a14:foregroundMark x1="76115" y1="76762" x2="75796" y2="70757"/>
                        <a14:foregroundMark x1="93312" y1="49347" x2="98089" y2="72846"/>
                        <a14:foregroundMark x1="98089" y1="72846" x2="95223" y2="85901"/>
                        <a14:foregroundMark x1="26752" y1="85117" x2="42675" y2="94517"/>
                        <a14:foregroundMark x1="42675" y1="94517" x2="47771" y2="91123"/>
                        <a14:foregroundMark x1="34395" y1="87990" x2="40764" y2="86684"/>
                        <a14:foregroundMark x1="15287" y1="53264" x2="28981" y2="46214"/>
                        <a14:foregroundMark x1="28981" y1="46214" x2="17516" y2="48564"/>
                        <a14:backgroundMark x1="62102" y1="36554" x2="61465" y2="20888"/>
                        <a14:backgroundMark x1="61465" y1="20888" x2="77070" y2="11227"/>
                        <a14:backgroundMark x1="77070" y1="11227" x2="92357" y2="11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4106" y="1122830"/>
            <a:ext cx="931109" cy="11357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E42D25-F327-5933-3615-4DDA4EDB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4C6DD"/>
              </a:clrFrom>
              <a:clrTo>
                <a:srgbClr val="94C6D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53" b="94695" l="9694" r="91327">
                        <a14:foregroundMark x1="39796" y1="14589" x2="52244" y2="5852"/>
                        <a14:foregroundMark x1="95445" y1="3979" x2="97959" y2="4244"/>
                        <a14:foregroundMark x1="76386" y1="1970" x2="95445" y2="3979"/>
                        <a14:foregroundMark x1="95682" y1="24732" x2="91327" y2="63926"/>
                        <a14:foregroundMark x1="97959" y1="4244" x2="96752" y2="15107"/>
                        <a14:foregroundMark x1="91327" y1="63926" x2="67857" y2="90981"/>
                        <a14:foregroundMark x1="45408" y1="68966" x2="62755" y2="79841"/>
                        <a14:foregroundMark x1="62755" y1="79841" x2="64796" y2="87798"/>
                        <a14:foregroundMark x1="63265" y1="71883" x2="71939" y2="58886"/>
                        <a14:foregroundMark x1="71939" y1="58886" x2="69898" y2="56233"/>
                        <a14:foregroundMark x1="64286" y1="72679" x2="57143" y2="23342"/>
                        <a14:foregroundMark x1="57143" y1="23342" x2="64796" y2="7162"/>
                        <a14:foregroundMark x1="64796" y1="7162" x2="68461" y2="6469"/>
                        <a14:foregroundMark x1="75365" y1="2765" x2="78061" y2="2653"/>
                        <a14:foregroundMark x1="78061" y1="2653" x2="82143" y2="2918"/>
                        <a14:foregroundMark x1="2551" y1="93899" x2="45408" y2="94695"/>
                        <a14:foregroundMark x1="45408" y1="94695" x2="69388" y2="90716"/>
                        <a14:backgroundMark x1="94388" y1="3979" x2="94388" y2="3979"/>
                        <a14:backgroundMark x1="97959" y1="28382" x2="96429" y2="14589"/>
                        <a14:backgroundMark x1="61735" y1="796" x2="74490" y2="796"/>
                        <a14:backgroundMark x1="55612" y1="1061" x2="76531" y2="1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927" y="2520844"/>
            <a:ext cx="590452" cy="11357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FBB39BA-CF1B-E2D5-D5BE-C1BF721DA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9" b="98718" l="3322" r="95017">
                        <a14:foregroundMark x1="10299" y1="42735" x2="10299" y2="74786"/>
                        <a14:foregroundMark x1="10299" y1="74786" x2="26910" y2="88034"/>
                        <a14:foregroundMark x1="26910" y1="88034" x2="49834" y2="88462"/>
                        <a14:foregroundMark x1="49834" y1="88462" x2="64784" y2="74786"/>
                        <a14:foregroundMark x1="64784" y1="74786" x2="69767" y2="53419"/>
                        <a14:foregroundMark x1="69767" y1="53419" x2="90365" y2="44017"/>
                        <a14:foregroundMark x1="90365" y1="44017" x2="92359" y2="75641"/>
                        <a14:foregroundMark x1="92359" y1="75641" x2="91030" y2="83761"/>
                        <a14:foregroundMark x1="84385" y1="95299" x2="32890" y2="77350"/>
                        <a14:foregroundMark x1="32890" y1="77350" x2="14286" y2="80342"/>
                        <a14:foregroundMark x1="7641" y1="41880" x2="3322" y2="66239"/>
                        <a14:foregroundMark x1="3322" y1="66239" x2="15282" y2="91880"/>
                        <a14:foregroundMark x1="15282" y1="91880" x2="42193" y2="96154"/>
                        <a14:foregroundMark x1="42193" y1="96154" x2="64784" y2="93590"/>
                        <a14:foregroundMark x1="64784" y1="93590" x2="81728" y2="96581"/>
                        <a14:foregroundMark x1="81728" y1="96581" x2="92027" y2="79060"/>
                        <a14:foregroundMark x1="92027" y1="79060" x2="94352" y2="51282"/>
                        <a14:foregroundMark x1="94352" y1="51282" x2="95017" y2="50000"/>
                        <a14:foregroundMark x1="5316" y1="46154" x2="4651" y2="79060"/>
                        <a14:foregroundMark x1="4651" y1="79060" x2="16279" y2="99145"/>
                        <a14:foregroundMark x1="16279" y1="99145" x2="78073" y2="90598"/>
                        <a14:foregroundMark x1="78073" y1="90598" x2="91694" y2="94017"/>
                        <a14:foregroundMark x1="10963" y1="33761" x2="3654" y2="83761"/>
                        <a14:foregroundMark x1="3654" y1="83761" x2="16944" y2="97436"/>
                        <a14:foregroundMark x1="16944" y1="97436" x2="16944" y2="97436"/>
                        <a14:foregroundMark x1="1329" y1="5128" x2="25914" y2="3419"/>
                        <a14:foregroundMark x1="25914" y1="3419" x2="46844" y2="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2268" y="5443132"/>
            <a:ext cx="1083580" cy="8423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BF4CBA0-065E-91F8-A777-92050F698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98354" l="6757" r="95946">
                        <a14:foregroundMark x1="12838" y1="61728" x2="11149" y2="73663"/>
                        <a14:foregroundMark x1="11149" y1="73663" x2="45608" y2="88683"/>
                        <a14:foregroundMark x1="45608" y1="88683" x2="56419" y2="98765"/>
                        <a14:foregroundMark x1="56419" y1="98765" x2="87500" y2="92181"/>
                        <a14:foregroundMark x1="87500" y1="92181" x2="79730" y2="84774"/>
                        <a14:foregroundMark x1="38514" y1="93621" x2="69595" y2="98148"/>
                        <a14:foregroundMark x1="69595" y1="98148" x2="84797" y2="93416"/>
                        <a14:foregroundMark x1="84797" y1="93416" x2="89865" y2="87654"/>
                        <a14:foregroundMark x1="75676" y1="76543" x2="95946" y2="86420"/>
                        <a14:foregroundMark x1="95946" y1="86420" x2="89527" y2="98354"/>
                        <a14:foregroundMark x1="89527" y1="98354" x2="89527" y2="98354"/>
                        <a14:foregroundMark x1="13176" y1="62346" x2="6757" y2="62140"/>
                        <a14:foregroundMark x1="4730" y1="22840" x2="8446" y2="9671"/>
                        <a14:foregroundMark x1="8446" y1="9671" x2="22297" y2="2058"/>
                        <a14:foregroundMark x1="22297" y1="2058" x2="23311" y2="1852"/>
                        <a14:foregroundMark x1="89189" y1="81687" x2="95946" y2="92593"/>
                        <a14:foregroundMark x1="95946" y1="92593" x2="91554" y2="96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579" y="5038180"/>
            <a:ext cx="741057" cy="121673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9F04EAC-144E-66C0-A526-CF4086960146}"/>
              </a:ext>
            </a:extLst>
          </p:cNvPr>
          <p:cNvSpPr txBox="1"/>
          <p:nvPr/>
        </p:nvSpPr>
        <p:spPr>
          <a:xfrm>
            <a:off x="4306444" y="2655933"/>
            <a:ext cx="2798834" cy="73866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除了電與熱之外，推動再生紙遊樂園的運轉還需要大量的水，所以我們會重複使用這些乾淨的水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6A64D375-1F0C-D92E-E555-521E60503700}"/>
              </a:ext>
            </a:extLst>
          </p:cNvPr>
          <p:cNvSpPr/>
          <p:nvPr/>
        </p:nvSpPr>
        <p:spPr>
          <a:xfrm rot="8138110">
            <a:off x="959149" y="2071579"/>
            <a:ext cx="752048" cy="218381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上-下雙向 15">
            <a:extLst>
              <a:ext uri="{FF2B5EF4-FFF2-40B4-BE49-F238E27FC236}">
                <a16:creationId xmlns:a16="http://schemas.microsoft.com/office/drawing/2014/main" id="{DD5A7DB1-F18F-C9E0-821C-FA44A47ADB0F}"/>
              </a:ext>
            </a:extLst>
          </p:cNvPr>
          <p:cNvSpPr/>
          <p:nvPr/>
        </p:nvSpPr>
        <p:spPr>
          <a:xfrm rot="18840782">
            <a:off x="5278679" y="1722914"/>
            <a:ext cx="170088" cy="756745"/>
          </a:xfrm>
          <a:prstGeom prst="upDownArrow">
            <a:avLst/>
          </a:prstGeom>
          <a:solidFill>
            <a:srgbClr val="40404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7FD242C-5002-4DC4-D02A-FFDB8B98CE22}"/>
              </a:ext>
            </a:extLst>
          </p:cNvPr>
          <p:cNvSpPr txBox="1"/>
          <p:nvPr/>
        </p:nvSpPr>
        <p:spPr>
          <a:xfrm>
            <a:off x="4306443" y="3428457"/>
            <a:ext cx="29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每一滴水可以重複再利用</a:t>
            </a:r>
            <a:r>
              <a:rPr lang="en-US" altLang="zh-TW" sz="1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次喔！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5BE015E-68DC-44B1-18B9-1C2AEA886F02}"/>
              </a:ext>
            </a:extLst>
          </p:cNvPr>
          <p:cNvSpPr/>
          <p:nvPr/>
        </p:nvSpPr>
        <p:spPr>
          <a:xfrm>
            <a:off x="7441121" y="1023677"/>
            <a:ext cx="1410375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塑膠再利用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EB865DD-8FB5-05E6-7C65-D22903CEA7D0}"/>
              </a:ext>
            </a:extLst>
          </p:cNvPr>
          <p:cNvSpPr/>
          <p:nvPr/>
        </p:nvSpPr>
        <p:spPr>
          <a:xfrm>
            <a:off x="10065895" y="1033591"/>
            <a:ext cx="1410375" cy="4898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廢料變能源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15DD8BC-C551-5281-F9B4-598F681ABAF7}"/>
              </a:ext>
            </a:extLst>
          </p:cNvPr>
          <p:cNvSpPr/>
          <p:nvPr/>
        </p:nvSpPr>
        <p:spPr>
          <a:xfrm>
            <a:off x="7922271" y="3462817"/>
            <a:ext cx="1887032" cy="4880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漿紙汙泥再利用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BB7F337F-808A-D779-E1B0-D538AE30E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4503" y1="58007" x2="32040" y2="42349"/>
                        <a14:foregroundMark x1="32040" y1="42349" x2="27150" y2="66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536" y="1449885"/>
            <a:ext cx="2473691" cy="117218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8216B22-36E1-AE0F-8C5C-1FA446918F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16" b="95130" l="6606" r="91560">
                        <a14:foregroundMark x1="25138" y1="88961" x2="48073" y2="95130"/>
                        <a14:foregroundMark x1="62936" y1="87338" x2="67890" y2="67857"/>
                        <a14:foregroundMark x1="67890" y1="67857" x2="65688" y2="50000"/>
                        <a14:foregroundMark x1="65688" y1="50000" x2="66606" y2="33766"/>
                        <a14:foregroundMark x1="66606" y1="33766" x2="83486" y2="40909"/>
                        <a14:foregroundMark x1="83486" y1="40909" x2="84771" y2="63961"/>
                        <a14:foregroundMark x1="84771" y1="63961" x2="73578" y2="87662"/>
                        <a14:foregroundMark x1="73578" y1="87662" x2="66972" y2="86039"/>
                        <a14:foregroundMark x1="89174" y1="88312" x2="82569" y2="36364"/>
                        <a14:foregroundMark x1="82569" y1="36364" x2="62385" y2="26948"/>
                        <a14:foregroundMark x1="79450" y1="26948" x2="90275" y2="30844"/>
                        <a14:foregroundMark x1="90275" y1="30844" x2="91560" y2="37987"/>
                        <a14:foregroundMark x1="26422" y1="11364" x2="26055" y2="55844"/>
                        <a14:foregroundMark x1="26055" y1="55844" x2="6606" y2="85714"/>
                        <a14:foregroundMark x1="6606" y1="85714" x2="11560" y2="93182"/>
                        <a14:foregroundMark x1="21835" y1="68506" x2="19633" y2="94805"/>
                        <a14:foregroundMark x1="19633" y1="94805" x2="20000" y2="78571"/>
                        <a14:foregroundMark x1="78532" y1="62013" x2="63486" y2="61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4735" y="1632688"/>
            <a:ext cx="1228888" cy="694491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38C17F9D-8601-404E-508D-B57DC61D8FE4}"/>
              </a:ext>
            </a:extLst>
          </p:cNvPr>
          <p:cNvSpPr/>
          <p:nvPr/>
        </p:nvSpPr>
        <p:spPr>
          <a:xfrm>
            <a:off x="7098746" y="5242495"/>
            <a:ext cx="1145959" cy="242330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78D01566-04A3-69F7-C2BD-926CBF631487}"/>
              </a:ext>
            </a:extLst>
          </p:cNvPr>
          <p:cNvSpPr/>
          <p:nvPr/>
        </p:nvSpPr>
        <p:spPr>
          <a:xfrm>
            <a:off x="5348932" y="1129870"/>
            <a:ext cx="1428806" cy="240937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E949E72-C2F3-DD13-85BE-594AD9E767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17" b="90887" l="4827" r="95050">
                        <a14:foregroundMark x1="5941" y1="6158" x2="5198" y2="26108"/>
                        <a14:foregroundMark x1="5198" y1="26108" x2="8168" y2="51724"/>
                        <a14:foregroundMark x1="8168" y1="51724" x2="10520" y2="55911"/>
                        <a14:foregroundMark x1="4950" y1="53448" x2="7302" y2="58128"/>
                        <a14:foregroundMark x1="17203" y1="40887" x2="35644" y2="42857"/>
                        <a14:foregroundMark x1="35644" y1="42857" x2="37129" y2="40887"/>
                        <a14:foregroundMark x1="8416" y1="4187" x2="16089" y2="2463"/>
                        <a14:foregroundMark x1="16089" y1="2463" x2="18317" y2="3448"/>
                        <a14:foregroundMark x1="67946" y1="71429" x2="75619" y2="61084"/>
                        <a14:foregroundMark x1="75619" y1="61084" x2="73639" y2="78325"/>
                        <a14:foregroundMark x1="73639" y1="78325" x2="67203" y2="81773"/>
                        <a14:foregroundMark x1="46535" y1="83251" x2="66955" y2="91133"/>
                        <a14:foregroundMark x1="85644" y1="87931" x2="92079" y2="85222"/>
                        <a14:foregroundMark x1="92079" y1="85222" x2="81931" y2="73399"/>
                        <a14:foregroundMark x1="81931" y1="73399" x2="39356" y2="79310"/>
                        <a14:foregroundMark x1="39356" y1="79310" x2="52599" y2="80788"/>
                        <a14:foregroundMark x1="52599" y1="80788" x2="65718" y2="79310"/>
                        <a14:foregroundMark x1="65718" y1="79310" x2="87376" y2="82512"/>
                        <a14:foregroundMark x1="87376" y1="82512" x2="92574" y2="80788"/>
                        <a14:foregroundMark x1="64480" y1="91872" x2="73886" y2="91133"/>
                        <a14:foregroundMark x1="73886" y1="91133" x2="79950" y2="86207"/>
                        <a14:foregroundMark x1="79950" y1="86207" x2="95421" y2="90148"/>
                        <a14:foregroundMark x1="95421" y1="90148" x2="93193" y2="78325"/>
                        <a14:foregroundMark x1="93193" y1="78325" x2="92327" y2="77094"/>
                        <a14:foregroundMark x1="40594" y1="81773" x2="34530" y2="83990"/>
                        <a14:foregroundMark x1="34530" y1="83990" x2="43688" y2="81773"/>
                        <a14:foregroundMark x1="43688" y1="81773" x2="43936" y2="82020"/>
                        <a14:foregroundMark x1="95050" y1="86453" x2="93812" y2="80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5549" y="3419533"/>
            <a:ext cx="2049322" cy="102973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AEBCC28-008E-8C2A-3FFA-96E2087A3804}"/>
              </a:ext>
            </a:extLst>
          </p:cNvPr>
          <p:cNvSpPr/>
          <p:nvPr/>
        </p:nvSpPr>
        <p:spPr>
          <a:xfrm>
            <a:off x="8482069" y="5189301"/>
            <a:ext cx="1410375" cy="4898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製紙區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3A5A39FB-053B-D86F-3ACE-A4941D441F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24" b="94150" l="6939" r="96871">
                        <a14:foregroundMark x1="7075" y1="39488" x2="4082" y2="49177"/>
                        <a14:foregroundMark x1="4082" y1="49177" x2="7075" y2="63437"/>
                        <a14:foregroundMark x1="7075" y1="63437" x2="6939" y2="72761"/>
                        <a14:foregroundMark x1="6939" y1="72761" x2="12653" y2="80622"/>
                        <a14:foregroundMark x1="12653" y1="80622" x2="12653" y2="80622"/>
                        <a14:foregroundMark x1="55510" y1="90311" x2="59700" y2="89119"/>
                        <a14:foregroundMark x1="77492" y1="88556" x2="78231" y2="88665"/>
                        <a14:foregroundMark x1="81684" y1="85384" x2="89388" y2="78062"/>
                        <a14:foregroundMark x1="78231" y1="88665" x2="79567" y2="87395"/>
                        <a14:foregroundMark x1="89388" y1="78062" x2="91973" y2="25777"/>
                        <a14:foregroundMark x1="91973" y1="25777" x2="91701" y2="24132"/>
                        <a14:foregroundMark x1="22177" y1="9506" x2="28027" y2="9689"/>
                        <a14:foregroundMark x1="52925" y1="88848" x2="43401" y2="90311"/>
                        <a14:foregroundMark x1="43401" y1="90311" x2="51123" y2="86598"/>
                        <a14:foregroundMark x1="54609" y1="87622" x2="51429" y2="94150"/>
                        <a14:foregroundMark x1="51429" y1="94150" x2="51429" y2="94150"/>
                        <a14:foregroundMark x1="96871" y1="82450" x2="73741" y2="75320"/>
                        <a14:foregroundMark x1="59009" y1="79060" x2="56463" y2="79707"/>
                        <a14:foregroundMark x1="73741" y1="75320" x2="66166" y2="77243"/>
                        <a14:backgroundMark x1="67891" y1="86837" x2="70068" y2="86837"/>
                        <a14:backgroundMark x1="50612" y1="82815" x2="63673" y2="86654"/>
                        <a14:backgroundMark x1="63673" y1="86654" x2="76463" y2="86289"/>
                        <a14:backgroundMark x1="76463" y1="86289" x2="62585" y2="85009"/>
                        <a14:backgroundMark x1="76871" y1="83181" x2="82177" y2="84461"/>
                        <a14:backgroundMark x1="59048" y1="78976" x2="65714" y2="78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0971" y="4853924"/>
            <a:ext cx="1583428" cy="1178415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DF7F76B-12B1-6100-5336-10FD366F933F}"/>
              </a:ext>
            </a:extLst>
          </p:cNvPr>
          <p:cNvSpPr txBox="1"/>
          <p:nvPr/>
        </p:nvSpPr>
        <p:spPr>
          <a:xfrm>
            <a:off x="1401967" y="-88116"/>
            <a:ext cx="4718826" cy="98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 收 再 製 流 程</a:t>
            </a:r>
          </a:p>
        </p:txBody>
      </p:sp>
      <p:pic>
        <p:nvPicPr>
          <p:cNvPr id="37" name="圖形 36" descr="永續發展性 以實心填滿">
            <a:extLst>
              <a:ext uri="{FF2B5EF4-FFF2-40B4-BE49-F238E27FC236}">
                <a16:creationId xmlns:a16="http://schemas.microsoft.com/office/drawing/2014/main" id="{B401A767-892D-6D5A-1DB8-B3A4CE4B87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1370" y="151391"/>
            <a:ext cx="728482" cy="728482"/>
          </a:xfrm>
          <a:prstGeom prst="rect">
            <a:avLst/>
          </a:prstGeom>
        </p:spPr>
      </p:pic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3DC0C837-2C97-45FB-3AE3-0FEEA3F4C65A}"/>
              </a:ext>
            </a:extLst>
          </p:cNvPr>
          <p:cNvSpPr/>
          <p:nvPr/>
        </p:nvSpPr>
        <p:spPr>
          <a:xfrm rot="3281551">
            <a:off x="1013826" y="4457111"/>
            <a:ext cx="752048" cy="218381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C735FE37-BF90-3EB5-4AB0-CFCC674B03C0}"/>
              </a:ext>
            </a:extLst>
          </p:cNvPr>
          <p:cNvSpPr/>
          <p:nvPr/>
        </p:nvSpPr>
        <p:spPr>
          <a:xfrm rot="17890390">
            <a:off x="5120189" y="4199104"/>
            <a:ext cx="752048" cy="218381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5C9782C8-CC45-BF0F-B254-EB1CB3295F80}"/>
              </a:ext>
            </a:extLst>
          </p:cNvPr>
          <p:cNvSpPr/>
          <p:nvPr/>
        </p:nvSpPr>
        <p:spPr>
          <a:xfrm>
            <a:off x="3089347" y="5102286"/>
            <a:ext cx="752048" cy="218381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FBD9866-3CF1-29F3-2BEE-F5F434DE0F46}"/>
              </a:ext>
            </a:extLst>
          </p:cNvPr>
          <p:cNvSpPr/>
          <p:nvPr/>
        </p:nvSpPr>
        <p:spPr>
          <a:xfrm>
            <a:off x="9087790" y="1115233"/>
            <a:ext cx="752048" cy="218381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96D083F5-1CE3-D4B1-CC21-3D1B7D155562}"/>
              </a:ext>
            </a:extLst>
          </p:cNvPr>
          <p:cNvSpPr/>
          <p:nvPr/>
        </p:nvSpPr>
        <p:spPr>
          <a:xfrm rot="19870136">
            <a:off x="6324070" y="4360841"/>
            <a:ext cx="1534417" cy="236615"/>
          </a:xfrm>
          <a:prstGeom prst="right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5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 animBg="1"/>
      <p:bldP spid="14" grpId="0" animBg="1"/>
      <p:bldP spid="16" grpId="0" animBg="1"/>
      <p:bldP spid="23" grpId="0"/>
      <p:bldP spid="24" grpId="0" animBg="1"/>
      <p:bldP spid="25" grpId="0" animBg="1"/>
      <p:bldP spid="26" grpId="0" animBg="1"/>
      <p:bldP spid="31" grpId="0" animBg="1"/>
      <p:bldP spid="32" grpId="0" animBg="1"/>
      <p:bldP spid="34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15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8144282-BEC0-7678-CB68-2038C7871B33}"/>
              </a:ext>
            </a:extLst>
          </p:cNvPr>
          <p:cNvSpPr txBox="1"/>
          <p:nvPr/>
        </p:nvSpPr>
        <p:spPr>
          <a:xfrm>
            <a:off x="1934020" y="2352480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從紙盒小兵裡分離出來的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塑膠薄膜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，可以壓縮製成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再生燃料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環保磚</a:t>
            </a:r>
          </a:p>
        </p:txBody>
      </p:sp>
      <p:pic>
        <p:nvPicPr>
          <p:cNvPr id="8" name="圖形 7" descr="徽章 (記號1) 以實心填滿">
            <a:extLst>
              <a:ext uri="{FF2B5EF4-FFF2-40B4-BE49-F238E27FC236}">
                <a16:creationId xmlns:a16="http://schemas.microsoft.com/office/drawing/2014/main" id="{4D74D55B-3B22-DE5B-5773-EFF1A058C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340" y="2304614"/>
            <a:ext cx="674225" cy="6742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6B1A9D-B78F-B7A1-8F41-5EFDE5D342D3}"/>
              </a:ext>
            </a:extLst>
          </p:cNvPr>
          <p:cNvSpPr/>
          <p:nvPr/>
        </p:nvSpPr>
        <p:spPr>
          <a:xfrm>
            <a:off x="2665318" y="3238263"/>
            <a:ext cx="1710868" cy="4880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再生燃料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4D0D809-E6C1-25C1-21B1-F1421CB90597}"/>
              </a:ext>
            </a:extLst>
          </p:cNvPr>
          <p:cNvSpPr/>
          <p:nvPr/>
        </p:nvSpPr>
        <p:spPr>
          <a:xfrm>
            <a:off x="7170472" y="3238263"/>
            <a:ext cx="1410375" cy="4880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環保磚</a:t>
            </a:r>
          </a:p>
        </p:txBody>
      </p:sp>
      <p:sp>
        <p:nvSpPr>
          <p:cNvPr id="13" name="雲朵形 12">
            <a:extLst>
              <a:ext uri="{FF2B5EF4-FFF2-40B4-BE49-F238E27FC236}">
                <a16:creationId xmlns:a16="http://schemas.microsoft.com/office/drawing/2014/main" id="{D45ADE2D-36FA-87D7-99C9-754F962C8E79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35209B-B869-6F50-C72E-C084E3CFB630}"/>
              </a:ext>
            </a:extLst>
          </p:cNvPr>
          <p:cNvSpPr txBox="1"/>
          <p:nvPr/>
        </p:nvSpPr>
        <p:spPr>
          <a:xfrm>
            <a:off x="8645951" y="3843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3DDC4F12-BEDB-E273-7ABD-0788910B505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15</a:t>
            </a:fld>
            <a:endParaRPr kumimoji="1" lang="zh-TW" altLang="en-US"/>
          </a:p>
        </p:txBody>
      </p:sp>
      <p:pic>
        <p:nvPicPr>
          <p:cNvPr id="1026" name="Picture 2" descr="影像預覽">
            <a:extLst>
              <a:ext uri="{FF2B5EF4-FFF2-40B4-BE49-F238E27FC236}">
                <a16:creationId xmlns:a16="http://schemas.microsoft.com/office/drawing/2014/main" id="{9CD810B8-5F02-A906-DD0E-28288BAD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66" y="3942093"/>
            <a:ext cx="351162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DADC567-C9AD-8E8F-3657-4165671BC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904" y="3920779"/>
            <a:ext cx="3541970" cy="2361313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B4F39280-32BF-9841-66CD-88D8EB480F7E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B2CCA02-B7F9-7DE2-DFB9-CF4F3CEA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7E751A7-50F1-2713-F190-8DBB68D70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95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16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B75537B1-3DD7-BD14-114D-431ECFFD7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780551"/>
              </p:ext>
            </p:extLst>
          </p:nvPr>
        </p:nvGraphicFramePr>
        <p:xfrm>
          <a:off x="843281" y="1829623"/>
          <a:ext cx="10708640" cy="48912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22112">
                  <a:extLst>
                    <a:ext uri="{9D8B030D-6E8A-4147-A177-3AD203B41FA5}">
                      <a16:colId xmlns:a16="http://schemas.microsoft.com/office/drawing/2014/main" val="1064697690"/>
                    </a:ext>
                  </a:extLst>
                </a:gridCol>
                <a:gridCol w="2412441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5574087">
                  <a:extLst>
                    <a:ext uri="{9D8B030D-6E8A-4147-A177-3AD203B41FA5}">
                      <a16:colId xmlns:a16="http://schemas.microsoft.com/office/drawing/2014/main" val="2725525216"/>
                    </a:ext>
                  </a:extLst>
                </a:gridCol>
              </a:tblGrid>
              <a:tr h="41278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紙超人的類型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紙超人的身分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變身能力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71247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製作飲料紙盒包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紙餐具裁切後剩餘材料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紙容器剩料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環保擦手紙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環保衛生紙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71247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筆記書寫紙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電腦報表紙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白紙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  <a:tr h="71247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使用過的飲料紙盒包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使用過的食品紙容器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白紙板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包裝紙盒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再生影印紙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17373"/>
                  </a:ext>
                </a:extLst>
              </a:tr>
              <a:tr h="1323173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作業簿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印刷品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日曆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印刷裁邊紙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混合紙類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223842"/>
                  </a:ext>
                </a:extLst>
              </a:tr>
              <a:tr h="101782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瓦楞紙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瓦楞紙箱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牛皮紙箱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瓦楞紙箱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17279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D6972F14-0ADC-9BBC-B148-7FF3FC00A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1" b="93548" l="711" r="98104">
                        <a14:foregroundMark x1="1777" y1="15269" x2="1796" y2="16393"/>
                        <a14:foregroundMark x1="2350" y1="31292" x2="7464" y2="62366"/>
                        <a14:foregroundMark x1="7464" y1="62366" x2="13033" y2="69247"/>
                        <a14:foregroundMark x1="13033" y1="69247" x2="20972" y2="62581"/>
                        <a14:foregroundMark x1="1896" y1="14194" x2="20379" y2="5806"/>
                        <a14:foregroundMark x1="20379" y1="5806" x2="23223" y2="11183"/>
                        <a14:foregroundMark x1="3354" y1="30973" x2="6043" y2="52688"/>
                        <a14:foregroundMark x1="1303" y1="14409" x2="1558" y2="16468"/>
                        <a14:foregroundMark x1="6043" y1="52688" x2="8886" y2="61505"/>
                        <a14:foregroundMark x1="4384" y1="11398" x2="3175" y2="17029"/>
                        <a14:foregroundMark x1="51303" y1="89032" x2="57938" y2="93763"/>
                        <a14:foregroundMark x1="57938" y1="93763" x2="65521" y2="93978"/>
                        <a14:foregroundMark x1="65521" y1="93978" x2="74052" y2="88172"/>
                        <a14:foregroundMark x1="75711" y1="32043" x2="97156" y2="23871"/>
                        <a14:foregroundMark x1="97156" y1="23871" x2="89810" y2="43011"/>
                        <a14:foregroundMark x1="95142" y1="52043" x2="98104" y2="53118"/>
                        <a14:backgroundMark x1="948" y1="31183" x2="592" y2="20215"/>
                        <a14:backgroundMark x1="592" y1="23871" x2="1540" y2="30538"/>
                        <a14:backgroundMark x1="592" y1="16774" x2="2014" y2="31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414" y="5322829"/>
            <a:ext cx="2612781" cy="143950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BBA7837-5386-5149-15CD-F8A3A0DE5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7" b="96531" l="9865" r="99420">
                        <a14:foregroundMark x1="14313" y1="90649" x2="64603" y2="96229"/>
                        <a14:foregroundMark x1="64603" y1="96229" x2="77950" y2="94872"/>
                        <a14:foregroundMark x1="77950" y1="94872" x2="92456" y2="87330"/>
                        <a14:foregroundMark x1="92456" y1="87330" x2="94780" y2="85029"/>
                        <a14:foregroundMark x1="94353" y1="67881" x2="89942" y2="66968"/>
                        <a14:foregroundMark x1="89942" y1="66968" x2="88975" y2="67119"/>
                        <a14:foregroundMark x1="48356" y1="11312" x2="63056" y2="7541"/>
                        <a14:foregroundMark x1="63056" y1="7541" x2="75822" y2="7391"/>
                        <a14:foregroundMark x1="75822" y1="7391" x2="87814" y2="9050"/>
                        <a14:foregroundMark x1="87814" y1="9050" x2="89555" y2="12217"/>
                        <a14:foregroundMark x1="14700" y1="92157" x2="74275" y2="96531"/>
                        <a14:foregroundMark x1="74275" y1="96531" x2="84720" y2="92006"/>
                        <a14:foregroundMark x1="53191" y1="6637" x2="62669" y2="7994"/>
                        <a14:foregroundMark x1="50290" y1="9955" x2="66151" y2="6637"/>
                        <a14:foregroundMark x1="66151" y1="6637" x2="85880" y2="9201"/>
                        <a14:backgroundMark x1="97679" y1="69834" x2="98839" y2="80845"/>
                        <a14:backgroundMark x1="98453" y1="66968" x2="98646" y2="80543"/>
                        <a14:backgroundMark x1="98646" y1="80543" x2="98839" y2="70739"/>
                        <a14:backgroundMark x1="98839" y1="70739" x2="97292" y2="68477"/>
                        <a14:backgroundMark x1="98066" y1="83710" x2="97679" y2="83560"/>
                        <a14:backgroundMark x1="96712" y1="79789" x2="96518" y2="850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5210" y="3097742"/>
            <a:ext cx="1796709" cy="23040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71B15EE-2F14-25A5-4155-A0F3EB662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5" b="94559" l="4085" r="91831">
                        <a14:foregroundMark x1="13918" y1="28088" x2="5295" y2="31029"/>
                        <a14:foregroundMark x1="5295" y1="31029" x2="3480" y2="64412"/>
                        <a14:foregroundMark x1="3480" y1="64412" x2="4236" y2="72353"/>
                        <a14:foregroundMark x1="4236" y1="72353" x2="32526" y2="76029"/>
                        <a14:foregroundMark x1="56581" y1="13235" x2="66112" y2="9853"/>
                        <a14:foregroundMark x1="66112" y1="9853" x2="66112" y2="9853"/>
                        <a14:foregroundMark x1="60061" y1="6029" x2="75946" y2="1029"/>
                        <a14:foregroundMark x1="39183" y1="85000" x2="47958" y2="88971"/>
                        <a14:foregroundMark x1="47958" y1="88971" x2="66415" y2="91618"/>
                        <a14:foregroundMark x1="66415" y1="91618" x2="73374" y2="94559"/>
                        <a14:foregroundMark x1="79535" y1="94060" x2="86082" y2="93529"/>
                        <a14:foregroundMark x1="73374" y1="94559" x2="77351" y2="94237"/>
                        <a14:foregroundMark x1="86082" y1="93529" x2="92738" y2="89412"/>
                        <a14:foregroundMark x1="92738" y1="89412" x2="93495" y2="81471"/>
                        <a14:foregroundMark x1="93495" y1="81471" x2="91831" y2="73088"/>
                        <a14:foregroundMark x1="91831" y1="73088" x2="87595" y2="73088"/>
                        <a14:foregroundMark x1="55976" y1="92206" x2="72769" y2="95147"/>
                        <a14:foregroundMark x1="72769" y1="95147" x2="73429" y2="95456"/>
                        <a14:foregroundMark x1="88349" y1="93876" x2="84720" y2="94559"/>
                        <a14:backgroundMark x1="75794" y1="96471" x2="83812" y2="97206"/>
                        <a14:backgroundMark x1="83812" y1="97206" x2="87292" y2="96029"/>
                        <a14:backgroundMark x1="72617" y1="96618" x2="75643" y2="96912"/>
                        <a14:backgroundMark x1="87897" y1="94853" x2="89864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814" y="2493010"/>
            <a:ext cx="1981396" cy="2038350"/>
          </a:xfrm>
          <a:prstGeom prst="rect">
            <a:avLst/>
          </a:prstGeom>
        </p:spPr>
      </p:pic>
      <p:sp>
        <p:nvSpPr>
          <p:cNvPr id="11" name="雲朵形 10">
            <a:extLst>
              <a:ext uri="{FF2B5EF4-FFF2-40B4-BE49-F238E27FC236}">
                <a16:creationId xmlns:a16="http://schemas.microsoft.com/office/drawing/2014/main" id="{1C369DF6-DF8E-EC42-F164-0B7D1F7CF31B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28390F7-0449-988D-08D6-999805F7CD1C}"/>
              </a:ext>
            </a:extLst>
          </p:cNvPr>
          <p:cNvSpPr txBox="1"/>
          <p:nvPr/>
        </p:nvSpPr>
        <p:spPr>
          <a:xfrm>
            <a:off x="7751246" y="469101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紙超人的神奇變身術</a:t>
            </a:r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id="{E7ED4DAC-4846-2EB1-4C3D-126971B349F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16</a:t>
            </a:fld>
            <a:endParaRPr kumimoji="1"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F516108-FE8A-DEC9-C909-CE9E0F7AD14F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E232479-B74E-E39C-F59D-1376C2D46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CDAC74E-53BD-F4B9-8603-C0F3A0CAA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370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385"/>
            <a:ext cx="10515600" cy="435133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722110"/>
            <a:ext cx="2743200" cy="365125"/>
          </a:xfrm>
        </p:spPr>
        <p:txBody>
          <a:bodyPr/>
          <a:lstStyle/>
          <a:p>
            <a:fld id="{B496AE5A-4E23-B448-9300-86668F737B05}" type="slidenum">
              <a:rPr kumimoji="1" lang="zh-TW" altLang="en-US" smtClean="0"/>
              <a:t>17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42F34BA7-C58E-475E-38BF-A7EC024983F5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72222FA-17BB-1C75-9242-35086B66E240}"/>
              </a:ext>
            </a:extLst>
          </p:cNvPr>
          <p:cNvSpPr txBox="1"/>
          <p:nvPr/>
        </p:nvSpPr>
        <p:spPr>
          <a:xfrm>
            <a:off x="8083441" y="71130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「紙」的各種可能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D926DA1-0B2A-474F-BF43-4E72B7FE9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" t="3799" r="861" b="3009"/>
          <a:stretch/>
        </p:blipFill>
        <p:spPr>
          <a:xfrm>
            <a:off x="7275749" y="2128131"/>
            <a:ext cx="4730711" cy="174195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97E8F91-D91B-F6A3-647A-01440B50CD64}"/>
              </a:ext>
            </a:extLst>
          </p:cNvPr>
          <p:cNvSpPr/>
          <p:nvPr/>
        </p:nvSpPr>
        <p:spPr>
          <a:xfrm>
            <a:off x="545939" y="1850248"/>
            <a:ext cx="1473843" cy="555766"/>
          </a:xfrm>
          <a:prstGeom prst="rect">
            <a:avLst/>
          </a:prstGeom>
          <a:solidFill>
            <a:srgbClr val="5F2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紙圖書館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2A52BC-994A-A5D8-7643-4EFE91EAE7B8}"/>
              </a:ext>
            </a:extLst>
          </p:cNvPr>
          <p:cNvSpPr txBox="1"/>
          <p:nvPr/>
        </p:nvSpPr>
        <p:spPr>
          <a:xfrm>
            <a:off x="523756" y="2622104"/>
            <a:ext cx="6726817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紙超人和紙盒小兵為大家打造趣味又環保的「紙圖書館」，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桌椅、書桌、展示架甚至是大象，通通都是用再生紙設計製作！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" descr="新和國小、附幼「紙圖書館」亮相童趣又環保- 生活- 自由時報電子報">
            <a:extLst>
              <a:ext uri="{FF2B5EF4-FFF2-40B4-BE49-F238E27FC236}">
                <a16:creationId xmlns:a16="http://schemas.microsoft.com/office/drawing/2014/main" id="{18866700-FBFA-739D-441E-2622C015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671859" y="4094999"/>
            <a:ext cx="31335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台中后里】全台市圖首座紙圖書館進駐后里，可愛的紙大象、紙桌椅、紙書架，台中市立圖書館后里分館新氣象-">
            <a:extLst>
              <a:ext uri="{FF2B5EF4-FFF2-40B4-BE49-F238E27FC236}">
                <a16:creationId xmlns:a16="http://schemas.microsoft.com/office/drawing/2014/main" id="{1F489C69-75AB-4F07-1837-614EA2EDB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/>
        </p:blipFill>
        <p:spPr bwMode="auto">
          <a:xfrm>
            <a:off x="3964281" y="4084227"/>
            <a:ext cx="362476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772AFA-A607-0571-B574-E6459E5B9AB2}"/>
              </a:ext>
            </a:extLst>
          </p:cNvPr>
          <p:cNvSpPr txBox="1"/>
          <p:nvPr/>
        </p:nvSpPr>
        <p:spPr>
          <a:xfrm>
            <a:off x="8703826" y="100078"/>
            <a:ext cx="2816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15" name="投影片編號版面配置區 6">
            <a:extLst>
              <a:ext uri="{FF2B5EF4-FFF2-40B4-BE49-F238E27FC236}">
                <a16:creationId xmlns:a16="http://schemas.microsoft.com/office/drawing/2014/main" id="{75D8A861-928F-CC3E-87C8-C7E8DF79AB9D}"/>
              </a:ext>
            </a:extLst>
          </p:cNvPr>
          <p:cNvSpPr txBox="1">
            <a:spLocks/>
          </p:cNvSpPr>
          <p:nvPr/>
        </p:nvSpPr>
        <p:spPr>
          <a:xfrm>
            <a:off x="8763000" y="6874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17</a:t>
            </a:fld>
            <a:endParaRPr kumimoji="1" lang="zh-TW" altLang="en-US"/>
          </a:p>
        </p:txBody>
      </p:sp>
      <p:pic>
        <p:nvPicPr>
          <p:cNvPr id="2050" name="Picture 2" descr="影像預覽">
            <a:extLst>
              <a:ext uri="{FF2B5EF4-FFF2-40B4-BE49-F238E27FC236}">
                <a16:creationId xmlns:a16="http://schemas.microsoft.com/office/drawing/2014/main" id="{57FE970A-ED5A-68FA-1F55-BFDBA252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896" y="4063924"/>
            <a:ext cx="3241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BECE7D5B-2442-D424-1BDF-CCC672E61927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A4AE713-7F65-9E0E-B152-41C486FBD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077B5C3-73C4-A4A8-D782-78A493310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658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18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8CD51AC-6FBE-A618-2F9F-5BF842681677}"/>
              </a:ext>
            </a:extLst>
          </p:cNvPr>
          <p:cNvSpPr/>
          <p:nvPr/>
        </p:nvSpPr>
        <p:spPr>
          <a:xfrm>
            <a:off x="545939" y="1981808"/>
            <a:ext cx="1473843" cy="555766"/>
          </a:xfrm>
          <a:prstGeom prst="rect">
            <a:avLst/>
          </a:prstGeom>
          <a:solidFill>
            <a:srgbClr val="5F2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紙鉛筆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9428401-4E5C-50D9-319F-4BB35B688ED9}"/>
              </a:ext>
            </a:extLst>
          </p:cNvPr>
          <p:cNvSpPr txBox="1"/>
          <p:nvPr/>
        </p:nvSpPr>
        <p:spPr>
          <a:xfrm>
            <a:off x="523756" y="2601264"/>
            <a:ext cx="7035284" cy="45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在英國、韓國等國家，也會用再生紙做鉛筆，減少森林資源的消耗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269D3C-7EDD-F533-EA31-A6C37D20AF1E}"/>
              </a:ext>
            </a:extLst>
          </p:cNvPr>
          <p:cNvSpPr/>
          <p:nvPr/>
        </p:nvSpPr>
        <p:spPr>
          <a:xfrm>
            <a:off x="545939" y="3483724"/>
            <a:ext cx="2502061" cy="555766"/>
          </a:xfrm>
          <a:prstGeom prst="rect">
            <a:avLst/>
          </a:prstGeom>
          <a:solidFill>
            <a:srgbClr val="5F2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紙箱變寵物的家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D7B1FC-9FA0-5640-8666-EC5D7806FD2E}"/>
              </a:ext>
            </a:extLst>
          </p:cNvPr>
          <p:cNvSpPr txBox="1"/>
          <p:nvPr/>
        </p:nvSpPr>
        <p:spPr>
          <a:xfrm>
            <a:off x="523756" y="4103180"/>
            <a:ext cx="7964924" cy="8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韓國有一家公司特製包裝紙箱，利用家電紙箱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，組成寵物的家。台灣也有將紙箱製成寵物家具、貓抓板、寵物床等，用紙創造寵物樂園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AB5224-F01F-0EF2-9E47-211DD4094EC0}"/>
              </a:ext>
            </a:extLst>
          </p:cNvPr>
          <p:cNvSpPr/>
          <p:nvPr/>
        </p:nvSpPr>
        <p:spPr>
          <a:xfrm>
            <a:off x="545939" y="5375673"/>
            <a:ext cx="1473843" cy="555766"/>
          </a:xfrm>
          <a:prstGeom prst="rect">
            <a:avLst/>
          </a:prstGeom>
          <a:solidFill>
            <a:srgbClr val="5F2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紙教堂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92EE897-8CC5-DFB8-228B-D3EFE621B1EE}"/>
              </a:ext>
            </a:extLst>
          </p:cNvPr>
          <p:cNvSpPr txBox="1"/>
          <p:nvPr/>
        </p:nvSpPr>
        <p:spPr>
          <a:xfrm>
            <a:off x="523756" y="5995129"/>
            <a:ext cx="8772644" cy="45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在世界各地，有許多用紙管當支柱所建造的紙建築，台灣南投紙教堂就是其中之一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5797569-AB66-0312-4C4C-CBD12132E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" b="89948" l="8869" r="89450">
                        <a14:foregroundMark x1="32110" y1="10183" x2="31804" y2="3133"/>
                        <a14:foregroundMark x1="31804" y1="3133" x2="39602" y2="8355"/>
                        <a14:foregroundMark x1="39602" y1="8355" x2="39602" y2="10313"/>
                        <a14:foregroundMark x1="30122" y1="3655" x2="37462" y2="392"/>
                        <a14:foregroundMark x1="37462" y1="392" x2="39602" y2="6919"/>
                        <a14:foregroundMark x1="11162" y1="22063" x2="9855" y2="28424"/>
                        <a14:foregroundMark x1="10703" y1="24282" x2="8869" y2="28460"/>
                        <a14:foregroundMark x1="78287" y1="54700" x2="78287" y2="54700"/>
                        <a14:backgroundMark x1="8869" y1="29373" x2="24006" y2="35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647148" y="1714676"/>
            <a:ext cx="1957540" cy="229277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1D43C1-421E-C4A1-629D-EE7706AC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8" b="98118" l="3853" r="94640">
                        <a14:foregroundMark x1="4020" y1="40235" x2="10385" y2="51059"/>
                        <a14:foregroundMark x1="10385" y1="51059" x2="10385" y2="64235"/>
                        <a14:foregroundMark x1="11558" y1="67059" x2="52094" y2="89882"/>
                        <a14:foregroundMark x1="53099" y1="94824" x2="55611" y2="93882"/>
                        <a14:foregroundMark x1="76047" y1="72471" x2="79229" y2="67059"/>
                        <a14:foregroundMark x1="81072" y1="59765" x2="88871" y2="58304"/>
                        <a14:foregroundMark x1="91358" y1="58568" x2="95645" y2="71059"/>
                        <a14:foregroundMark x1="95645" y1="71059" x2="97655" y2="85176"/>
                        <a14:foregroundMark x1="97655" y1="85176" x2="95492" y2="94462"/>
                        <a14:foregroundMark x1="11558" y1="10824" x2="18258" y2="2824"/>
                        <a14:foregroundMark x1="18258" y1="2824" x2="27303" y2="2118"/>
                        <a14:foregroundMark x1="27303" y1="2118" x2="71189" y2="10118"/>
                        <a14:backgroundMark x1="77387" y1="93412" x2="89112" y2="95294"/>
                        <a14:backgroundMark x1="89112" y1="95294" x2="78392" y2="98353"/>
                        <a14:backgroundMark x1="78392" y1="98353" x2="77219" y2="95059"/>
                        <a14:backgroundMark x1="89615" y1="96235" x2="94137" y2="98824"/>
                        <a14:backgroundMark x1="88777" y1="58588" x2="89782" y2="57647"/>
                        <a14:backgroundMark x1="89280" y1="58824" x2="91290" y2="56941"/>
                        <a14:backgroundMark x1="90787" y1="57882" x2="91792" y2="57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1507" y="3845599"/>
            <a:ext cx="2077125" cy="147869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405A8D-CDF7-B312-327E-0A5C7A63F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2" b="96201" l="677" r="92217">
                        <a14:foregroundMark x1="2707" y1="76596" x2="9814" y2="85106"/>
                        <a14:foregroundMark x1="9814" y1="85106" x2="15398" y2="86322"/>
                        <a14:foregroundMark x1="2876" y1="76444" x2="5245" y2="85106"/>
                        <a14:foregroundMark x1="5245" y1="85106" x2="6091" y2="85562"/>
                        <a14:foregroundMark x1="2538" y1="77964" x2="1015" y2="80091"/>
                        <a14:foregroundMark x1="23350" y1="90426" x2="32149" y2="94073"/>
                        <a14:foregroundMark x1="32149" y1="94073" x2="31134" y2="89818"/>
                        <a14:foregroundMark x1="33503" y1="85562" x2="52453" y2="96201"/>
                        <a14:foregroundMark x1="52453" y1="96201" x2="65990" y2="94377"/>
                        <a14:foregroundMark x1="56007" y1="9726" x2="62775" y2="1368"/>
                        <a14:foregroundMark x1="62775" y1="1368" x2="85787" y2="6231"/>
                        <a14:foregroundMark x1="85787" y1="6231" x2="92893" y2="12006"/>
                        <a14:foregroundMark x1="92893" y1="12006" x2="92217" y2="21125"/>
                        <a14:foregroundMark x1="92217" y1="21125" x2="92047" y2="21125"/>
                        <a14:foregroundMark x1="92386" y1="8207" x2="67513" y2="3191"/>
                        <a14:foregroundMark x1="67513" y1="3191" x2="57360" y2="4255"/>
                        <a14:foregroundMark x1="57360" y1="4255" x2="56853" y2="5775"/>
                        <a14:foregroundMark x1="66667" y1="1672" x2="88156" y2="6839"/>
                        <a14:foregroundMark x1="90694" y1="7295" x2="69712" y2="2888"/>
                        <a14:foregroundMark x1="69712" y1="2888" x2="66328" y2="2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7247" y="2074110"/>
            <a:ext cx="1977153" cy="220129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673021D-5BB5-2AEE-E0CB-A19E0B95EFA6}"/>
              </a:ext>
            </a:extLst>
          </p:cNvPr>
          <p:cNvSpPr/>
          <p:nvPr/>
        </p:nvSpPr>
        <p:spPr>
          <a:xfrm>
            <a:off x="10200640" y="5882640"/>
            <a:ext cx="1117600" cy="965200"/>
          </a:xfrm>
          <a:prstGeom prst="rect">
            <a:avLst/>
          </a:prstGeom>
          <a:solidFill>
            <a:srgbClr val="FDE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BFB6300-90F8-6794-2807-D377C46F1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3" b="89903" l="9982" r="89928">
                        <a14:foregroundMark x1="47122" y1="5243" x2="37680" y2="21748"/>
                        <a14:foregroundMark x1="37680" y1="21748" x2="26439" y2="34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734" y="5336142"/>
            <a:ext cx="3615097" cy="1674258"/>
          </a:xfrm>
          <a:prstGeom prst="rect">
            <a:avLst/>
          </a:prstGeom>
        </p:spPr>
      </p:pic>
      <p:sp>
        <p:nvSpPr>
          <p:cNvPr id="18" name="雲朵形 17">
            <a:extLst>
              <a:ext uri="{FF2B5EF4-FFF2-40B4-BE49-F238E27FC236}">
                <a16:creationId xmlns:a16="http://schemas.microsoft.com/office/drawing/2014/main" id="{B6E8F250-5C31-3070-4168-BBE4A47FD2EA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4D4A56-ACF1-0B0B-50F6-A1671025AC96}"/>
              </a:ext>
            </a:extLst>
          </p:cNvPr>
          <p:cNvSpPr txBox="1"/>
          <p:nvPr/>
        </p:nvSpPr>
        <p:spPr>
          <a:xfrm>
            <a:off x="8083441" y="71130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「紙」的各種可能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AAD88F9-35B3-86E2-D4C0-62EF88216D20}"/>
              </a:ext>
            </a:extLst>
          </p:cNvPr>
          <p:cNvSpPr txBox="1"/>
          <p:nvPr/>
        </p:nvSpPr>
        <p:spPr>
          <a:xfrm>
            <a:off x="8703826" y="100078"/>
            <a:ext cx="2816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21" name="投影片編號版面配置區 4">
            <a:extLst>
              <a:ext uri="{FF2B5EF4-FFF2-40B4-BE49-F238E27FC236}">
                <a16:creationId xmlns:a16="http://schemas.microsoft.com/office/drawing/2014/main" id="{339C47DA-CF0D-6EAC-3FE9-E5C38FA1C7E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18</a:t>
            </a:fld>
            <a:endParaRPr kumimoji="1"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9EED37D-5994-51A0-A932-7D543FFEAB9F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9912FEC-A513-EC07-7381-3C435C89A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787B954-E104-3C24-B5AD-D2E694B71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33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FFF75-2EDD-17A6-AAA5-60F0C2A5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0562"/>
            <a:ext cx="12192001" cy="1164374"/>
          </a:xfrm>
        </p:spPr>
        <p:txBody>
          <a:bodyPr>
            <a:normAutofit/>
          </a:bodyPr>
          <a:lstStyle/>
          <a:p>
            <a:r>
              <a:rPr kumimoji="1"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教學活動延伸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F0D276-0075-B44C-4E23-70F01320FC1F}"/>
              </a:ext>
            </a:extLst>
          </p:cNvPr>
          <p:cNvSpPr txBox="1"/>
          <p:nvPr/>
        </p:nvSpPr>
        <p:spPr>
          <a:xfrm>
            <a:off x="3872474" y="258493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*建議可依教師所需教學活動時間搭配安排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43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590FD0-892D-B702-DF6F-35C40A1E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9A49B993-6AEC-2934-49CD-CBC93E936327}"/>
              </a:ext>
            </a:extLst>
          </p:cNvPr>
          <p:cNvSpPr/>
          <p:nvPr/>
        </p:nvSpPr>
        <p:spPr>
          <a:xfrm rot="11309171">
            <a:off x="10479161" y="398005"/>
            <a:ext cx="8296949" cy="51581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雲朵形 9">
            <a:extLst>
              <a:ext uri="{FF2B5EF4-FFF2-40B4-BE49-F238E27FC236}">
                <a16:creationId xmlns:a16="http://schemas.microsoft.com/office/drawing/2014/main" id="{C4A792D6-8937-36FE-B904-2355F68FC1FE}"/>
              </a:ext>
            </a:extLst>
          </p:cNvPr>
          <p:cNvSpPr/>
          <p:nvPr/>
        </p:nvSpPr>
        <p:spPr>
          <a:xfrm rot="11702947">
            <a:off x="2113798" y="1411406"/>
            <a:ext cx="8007944" cy="60742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F863DCA-D6DE-0AE2-59FF-03E76D81FDC1}"/>
              </a:ext>
            </a:extLst>
          </p:cNvPr>
          <p:cNvSpPr txBox="1"/>
          <p:nvPr/>
        </p:nvSpPr>
        <p:spPr>
          <a:xfrm>
            <a:off x="5932463" y="2576948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建議教學時間：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 mins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7919D9-FC82-E5F3-E0A3-B754DDCBCE41}"/>
              </a:ext>
            </a:extLst>
          </p:cNvPr>
          <p:cNvSpPr txBox="1"/>
          <p:nvPr/>
        </p:nvSpPr>
        <p:spPr>
          <a:xfrm>
            <a:off x="3358040" y="3036866"/>
            <a:ext cx="5519460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紙超人和紙盒小兵的奇幻歷險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E1D4A82-8D5A-0238-E812-E6BEA8D0E63B}"/>
              </a:ext>
            </a:extLst>
          </p:cNvPr>
          <p:cNvSpPr txBox="1"/>
          <p:nvPr/>
        </p:nvSpPr>
        <p:spPr>
          <a:xfrm>
            <a:off x="10236660" y="1372712"/>
            <a:ext cx="748923" cy="403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5CA1A98-6BB2-17B6-08B6-CB3E50D1F086}"/>
              </a:ext>
            </a:extLst>
          </p:cNvPr>
          <p:cNvSpPr txBox="1"/>
          <p:nvPr/>
        </p:nvSpPr>
        <p:spPr>
          <a:xfrm>
            <a:off x="3589193" y="3714618"/>
            <a:ext cx="5570756" cy="2544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第一單元｜紙超人的奇幻歷險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第二單元｜歡迎光臨再生紙樂園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第三單元｜紙超人的神奇變身術！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660894-F920-1D5D-600E-BF12D76E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184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852350" y="23299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活動一、生活中的紙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9151A87-6AB7-60C0-7F64-A2FF7527DBE0}"/>
              </a:ext>
            </a:extLst>
          </p:cNvPr>
          <p:cNvSpPr txBox="1"/>
          <p:nvPr/>
        </p:nvSpPr>
        <p:spPr>
          <a:xfrm>
            <a:off x="1827340" y="1861709"/>
            <a:ext cx="7281936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來自森林中的紙製品，是我們生活的必需品，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想一想，我們一天耗費多少紙資源呢？</a:t>
            </a:r>
          </a:p>
        </p:txBody>
      </p:sp>
      <p:pic>
        <p:nvPicPr>
          <p:cNvPr id="19" name="圖形 18" descr="徽章 (問號) 以實心填滿">
            <a:extLst>
              <a:ext uri="{FF2B5EF4-FFF2-40B4-BE49-F238E27FC236}">
                <a16:creationId xmlns:a16="http://schemas.microsoft.com/office/drawing/2014/main" id="{268F58C7-A1CF-60C7-3284-7D1B118E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152214"/>
            <a:ext cx="674225" cy="67422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B83F86D-D5D6-164D-22F9-833566A4558B}"/>
              </a:ext>
            </a:extLst>
          </p:cNvPr>
          <p:cNvSpPr txBox="1"/>
          <p:nvPr/>
        </p:nvSpPr>
        <p:spPr>
          <a:xfrm>
            <a:off x="2199190" y="3086328"/>
            <a:ext cx="1112327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教師可以請學生從食、衣、住、行、育、樂，回顧一日使用紙資源進行思考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A35E693-2288-938C-F082-EC55419554FB}"/>
              </a:ext>
            </a:extLst>
          </p:cNvPr>
          <p:cNvSpPr txBox="1"/>
          <p:nvPr/>
        </p:nvSpPr>
        <p:spPr>
          <a:xfrm>
            <a:off x="912940" y="3214440"/>
            <a:ext cx="11079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D36AE4D-0A2B-7127-DD27-A26F2DAAD2A8}"/>
              </a:ext>
            </a:extLst>
          </p:cNvPr>
          <p:cNvSpPr txBox="1"/>
          <p:nvPr/>
        </p:nvSpPr>
        <p:spPr>
          <a:xfrm>
            <a:off x="2360801" y="4419511"/>
            <a:ext cx="10983097" cy="11390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966"/>
              </a:lnSpc>
              <a:spcAft>
                <a:spcPts val="0"/>
              </a:spcAft>
            </a:pPr>
            <a:endParaRPr lang="en-US" altLang="zh-TW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966"/>
              </a:lnSpc>
              <a:spcAft>
                <a:spcPts val="0"/>
              </a:spcAft>
            </a:pPr>
            <a:r>
              <a:rPr lang="zh-TW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原來我一天使用紙類 </a:t>
            </a:r>
            <a:r>
              <a:rPr lang="en-US" altLang="zh-TW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___</a:t>
            </a:r>
            <a:r>
              <a:rPr lang="zh-TW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張、飲料紙盒包 </a:t>
            </a:r>
            <a:r>
              <a:rPr lang="en-US" altLang="zh-TW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___</a:t>
            </a:r>
            <a:r>
              <a:rPr lang="zh-TW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個、紙餐具 </a:t>
            </a:r>
            <a:r>
              <a:rPr lang="en-US" altLang="zh-TW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___</a:t>
            </a:r>
            <a:r>
              <a:rPr lang="zh-TW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個！</a:t>
            </a:r>
            <a:endParaRPr lang="en-US" altLang="zh-TW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pic>
        <p:nvPicPr>
          <p:cNvPr id="28" name="圖形 27" descr="聊天泡泡 以實心填滿">
            <a:extLst>
              <a:ext uri="{FF2B5EF4-FFF2-40B4-BE49-F238E27FC236}">
                <a16:creationId xmlns:a16="http://schemas.microsoft.com/office/drawing/2014/main" id="{F46DB514-4B6D-632B-6A16-833DBC681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125493" y="4256975"/>
            <a:ext cx="606517" cy="587563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560FF4-6077-64AD-0637-BC875B71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20</a:t>
            </a:fld>
            <a:endParaRPr kumimoji="1"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F80481E-72CB-2784-7129-16E58CB47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9" b="96186" l="7533" r="94727">
                        <a14:foregroundMark x1="6403" y1="12853" x2="8098" y2="20056"/>
                        <a14:foregroundMark x1="8098" y1="20056" x2="9416" y2="21186"/>
                        <a14:foregroundMark x1="27872" y1="12147" x2="28262" y2="10627"/>
                        <a14:foregroundMark x1="30456" y1="4515" x2="39736" y2="706"/>
                        <a14:foregroundMark x1="43184" y1="2258" x2="49381" y2="5046"/>
                        <a14:foregroundMark x1="51036" y1="5791" x2="51601" y2="10876"/>
                        <a14:foregroundMark x1="32203" y1="4237" x2="39413" y2="2735"/>
                        <a14:foregroundMark x1="90019" y1="55226" x2="91714" y2="59605"/>
                        <a14:foregroundMark x1="91714" y1="55226" x2="93409" y2="55932"/>
                        <a14:foregroundMark x1="90584" y1="54379" x2="93032" y2="47458"/>
                        <a14:foregroundMark x1="93032" y1="47458" x2="94727" y2="55226"/>
                        <a14:foregroundMark x1="94727" y1="55226" x2="93785" y2="55650"/>
                        <a14:foregroundMark x1="8098" y1="63277" x2="7533" y2="69915"/>
                        <a14:foregroundMark x1="29755" y1="85876" x2="29668" y2="86430"/>
                        <a14:foregroundMark x1="32134" y1="93998" x2="40490" y2="96186"/>
                        <a14:foregroundMark x1="40490" y1="96186" x2="41431" y2="87288"/>
                        <a14:foregroundMark x1="30517" y1="85678" x2="29944" y2="85593"/>
                        <a14:foregroundMark x1="41431" y1="87288" x2="30880" y2="85731"/>
                        <a14:foregroundMark x1="30320" y1="86441" x2="30320" y2="90395"/>
                        <a14:backgroundMark x1="28698" y1="90395" x2="28814" y2="91525"/>
                        <a14:backgroundMark x1="29190" y1="93079" x2="29458" y2="90395"/>
                        <a14:backgroundMark x1="28876" y1="90395" x2="28060" y2="94068"/>
                        <a14:backgroundMark x1="28060" y1="94068" x2="29190" y2="90395"/>
                        <a14:backgroundMark x1="37476" y1="0" x2="44821" y2="424"/>
                        <a14:backgroundMark x1="29755" y1="4379" x2="28060" y2="9181"/>
                        <a14:backgroundMark x1="28625" y1="8757" x2="28060" y2="10593"/>
                        <a14:backgroundMark x1="50471" y1="4520" x2="51601" y2="5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577" y="4382997"/>
            <a:ext cx="1683175" cy="22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5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6A75E27-B02D-CD7B-0E59-E87476B39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9" t="11051" r="2568" b="2607"/>
          <a:stretch/>
        </p:blipFill>
        <p:spPr>
          <a:xfrm>
            <a:off x="237537" y="1850724"/>
            <a:ext cx="7128474" cy="46821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64896F8-9C10-3C6B-7A87-49F83E4AB8D4}"/>
              </a:ext>
            </a:extLst>
          </p:cNvPr>
          <p:cNvSpPr txBox="1"/>
          <p:nvPr/>
        </p:nvSpPr>
        <p:spPr>
          <a:xfrm>
            <a:off x="7466057" y="2598439"/>
            <a:ext cx="4621771" cy="195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◎ 教師參考一日使用紙資源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　利用情形範例表 ◎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50DD9D5-2F95-DFE3-D768-A4FD9AB7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3948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6A75E27-B02D-CD7B-0E59-E87476B39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9" t="11051" r="2568" b="2607"/>
          <a:stretch/>
        </p:blipFill>
        <p:spPr>
          <a:xfrm>
            <a:off x="237537" y="1850724"/>
            <a:ext cx="7128474" cy="46821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64896F8-9C10-3C6B-7A87-49F83E4AB8D4}"/>
              </a:ext>
            </a:extLst>
          </p:cNvPr>
          <p:cNvSpPr txBox="1"/>
          <p:nvPr/>
        </p:nvSpPr>
        <p:spPr>
          <a:xfrm>
            <a:off x="7466057" y="2598439"/>
            <a:ext cx="4621771" cy="195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◎ 教師參考一日使用紙資源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　利用情形範例表 ◎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50DD9D5-2F95-DFE3-D768-A4FD9AB7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5720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6A75E27-B02D-CD7B-0E59-E87476B39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9" t="11051" r="2568" b="2607"/>
          <a:stretch/>
        </p:blipFill>
        <p:spPr>
          <a:xfrm>
            <a:off x="999537" y="1799924"/>
            <a:ext cx="7128474" cy="46821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64896F8-9C10-3C6B-7A87-49F83E4AB8D4}"/>
              </a:ext>
            </a:extLst>
          </p:cNvPr>
          <p:cNvSpPr txBox="1"/>
          <p:nvPr/>
        </p:nvSpPr>
        <p:spPr>
          <a:xfrm>
            <a:off x="7466057" y="2598439"/>
            <a:ext cx="4621771" cy="195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 ◎ 教師參考一日使用紙資源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　利用情形範例表 ◎</a:t>
            </a:r>
            <a:endParaRPr lang="en-US" altLang="zh-TW" sz="28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50DD9D5-2F95-DFE3-D768-A4FD9AB7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203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673087" y="24832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一起動動腦！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9151A87-6AB7-60C0-7F64-A2FF7527DBE0}"/>
              </a:ext>
            </a:extLst>
          </p:cNvPr>
          <p:cNvSpPr txBox="1"/>
          <p:nvPr/>
        </p:nvSpPr>
        <p:spPr>
          <a:xfrm>
            <a:off x="1781620" y="2152214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猜一猜，臺灣平均每人一年用掉幾公斤的紙類？  （以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年為例） </a:t>
            </a:r>
          </a:p>
        </p:txBody>
      </p:sp>
      <p:pic>
        <p:nvPicPr>
          <p:cNvPr id="19" name="圖形 18" descr="徽章 (問號) 以實心填滿">
            <a:extLst>
              <a:ext uri="{FF2B5EF4-FFF2-40B4-BE49-F238E27FC236}">
                <a16:creationId xmlns:a16="http://schemas.microsoft.com/office/drawing/2014/main" id="{268F58C7-A1CF-60C7-3284-7D1B118E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152214"/>
            <a:ext cx="674225" cy="6742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14AA731-1BDF-CD64-5C10-AA077A82953D}"/>
              </a:ext>
            </a:extLst>
          </p:cNvPr>
          <p:cNvSpPr txBox="1"/>
          <p:nvPr/>
        </p:nvSpPr>
        <p:spPr>
          <a:xfrm>
            <a:off x="1781620" y="4175160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我們日常生活所用的紙，對森林有什麼影響呢？</a:t>
            </a:r>
          </a:p>
        </p:txBody>
      </p:sp>
      <p:pic>
        <p:nvPicPr>
          <p:cNvPr id="7" name="圖形 6" descr="徽章 (問號) 以實心填滿">
            <a:extLst>
              <a:ext uri="{FF2B5EF4-FFF2-40B4-BE49-F238E27FC236}">
                <a16:creationId xmlns:a16="http://schemas.microsoft.com/office/drawing/2014/main" id="{3C4ECF6B-BE23-CC54-304D-F0F96EC6B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3139754"/>
            <a:ext cx="674225" cy="67422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A32D450-7B4B-1FA5-27C4-498BEE54411B}"/>
              </a:ext>
            </a:extLst>
          </p:cNvPr>
          <p:cNvSpPr txBox="1"/>
          <p:nvPr/>
        </p:nvSpPr>
        <p:spPr>
          <a:xfrm>
            <a:off x="1781620" y="3144308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如果我做好紙類回收，會有什麼幫助？</a:t>
            </a:r>
          </a:p>
        </p:txBody>
      </p:sp>
      <p:pic>
        <p:nvPicPr>
          <p:cNvPr id="9" name="圖形 8" descr="徽章 (問號) 以實心填滿">
            <a:extLst>
              <a:ext uri="{FF2B5EF4-FFF2-40B4-BE49-F238E27FC236}">
                <a16:creationId xmlns:a16="http://schemas.microsoft.com/office/drawing/2014/main" id="{B218BD5F-4CA0-6F4D-F397-CCC31D155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4127294"/>
            <a:ext cx="674225" cy="67422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9F5ACA5-715F-CB02-8A7A-692E80FA6423}"/>
              </a:ext>
            </a:extLst>
          </p:cNvPr>
          <p:cNvSpPr txBox="1"/>
          <p:nvPr/>
        </p:nvSpPr>
        <p:spPr>
          <a:xfrm>
            <a:off x="1781620" y="5114834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為什麼飲料紙盒包和紙餐具類要分開回收？</a:t>
            </a:r>
          </a:p>
        </p:txBody>
      </p:sp>
      <p:pic>
        <p:nvPicPr>
          <p:cNvPr id="11" name="圖形 10" descr="徽章 (問號) 以實心填滿">
            <a:extLst>
              <a:ext uri="{FF2B5EF4-FFF2-40B4-BE49-F238E27FC236}">
                <a16:creationId xmlns:a16="http://schemas.microsoft.com/office/drawing/2014/main" id="{D580E1E8-B1FB-48C4-9423-2A3059D68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5114834"/>
            <a:ext cx="674225" cy="674225"/>
          </a:xfrm>
          <a:prstGeom prst="rect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5F155858-A9E8-57FE-1842-1965DC07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24</a:t>
            </a:fld>
            <a:endParaRPr kumimoji="1"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13CB628-6E9F-54C8-12AD-27C79A381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8810" l="1710" r="98906">
                        <a14:foregroundMark x1="20041" y1="80952" x2="1778" y2="98016"/>
                        <a14:foregroundMark x1="26744" y1="89947" x2="24624" y2="75926"/>
                        <a14:foregroundMark x1="24624" y1="75926" x2="26744" y2="70503"/>
                        <a14:foregroundMark x1="19102" y1="73018" x2="20451" y2="60582"/>
                        <a14:foregroundMark x1="18399" y1="79497" x2="18901" y2="74870"/>
                        <a14:foregroundMark x1="20451" y1="60582" x2="23529" y2="52381"/>
                        <a14:foregroundMark x1="46306" y1="42725" x2="48769" y2="36243"/>
                        <a14:foregroundMark x1="55130" y1="42989" x2="58345" y2="34788"/>
                        <a14:foregroundMark x1="58345" y1="34788" x2="54925" y2="42593"/>
                        <a14:foregroundMark x1="44460" y1="37169" x2="46101" y2="38889"/>
                        <a14:foregroundMark x1="40424" y1="11111" x2="41932" y2="4187"/>
                        <a14:foregroundMark x1="58397" y1="1545" x2="59382" y2="1501"/>
                        <a14:foregroundMark x1="61844" y1="2609" x2="64706" y2="4894"/>
                        <a14:foregroundMark x1="64706" y1="4894" x2="66826" y2="9127"/>
                        <a14:foregroundMark x1="42134" y1="4365" x2="52462" y2="2249"/>
                        <a14:foregroundMark x1="52462" y1="2249" x2="53352" y2="3042"/>
                        <a14:foregroundMark x1="23529" y1="51190" x2="23735" y2="54497"/>
                        <a14:foregroundMark x1="23940" y1="51058" x2="30233" y2="51058"/>
                        <a14:foregroundMark x1="30233" y1="51058" x2="34405" y2="51455"/>
                        <a14:foregroundMark x1="34405" y1="51455" x2="36183" y2="63889"/>
                        <a14:foregroundMark x1="17556" y1="70595" x2="16826" y2="67196"/>
                        <a14:foregroundMark x1="18673" y1="75794" x2="18519" y2="75075"/>
                        <a14:foregroundMark x1="18655" y1="70126" x2="19220" y2="71032"/>
                        <a14:foregroundMark x1="16826" y1="67196" x2="18598" y2="70035"/>
                        <a14:foregroundMark x1="34884" y1="77116" x2="39124" y2="73148"/>
                        <a14:foregroundMark x1="36115" y1="76455" x2="54788" y2="70899"/>
                        <a14:foregroundMark x1="54788" y1="70899" x2="61765" y2="76058"/>
                        <a14:foregroundMark x1="61765" y1="76058" x2="68468" y2="76455"/>
                        <a14:foregroundMark x1="68468" y1="76455" x2="69699" y2="75926"/>
                        <a14:foregroundMark x1="68575" y1="68958" x2="69494" y2="68122"/>
                        <a14:foregroundMark x1="64843" y1="72354" x2="68356" y2="69157"/>
                        <a14:foregroundMark x1="69494" y1="68122" x2="73119" y2="49603"/>
                        <a14:foregroundMark x1="73119" y1="49603" x2="74661" y2="48989"/>
                        <a14:foregroundMark x1="76676" y1="63228" x2="77633" y2="66799"/>
                        <a14:foregroundMark x1="69562" y1="73280" x2="72503" y2="78968"/>
                        <a14:foregroundMark x1="72503" y1="78968" x2="79822" y2="67593"/>
                        <a14:foregroundMark x1="79822" y1="67593" x2="80301" y2="65212"/>
                        <a14:foregroundMark x1="82011" y1="72222" x2="86592" y2="73876"/>
                        <a14:foregroundMark x1="86281" y1="74751" x2="83447" y2="76984"/>
                        <a14:foregroundMark x1="81669" y1="83598" x2="95075" y2="90212"/>
                        <a14:foregroundMark x1="95075" y1="90212" x2="98906" y2="98810"/>
                        <a14:foregroundMark x1="74897" y1="94180" x2="63064" y2="97751"/>
                        <a14:foregroundMark x1="63064" y1="97751" x2="51642" y2="94444"/>
                        <a14:foregroundMark x1="51642" y1="94444" x2="51368" y2="92328"/>
                        <a14:foregroundMark x1="41655" y1="91138" x2="29617" y2="97487"/>
                        <a14:foregroundMark x1="29617" y1="97487" x2="30643" y2="95899"/>
                        <a14:foregroundMark x1="41108" y1="42989" x2="42681" y2="45503"/>
                        <a14:foregroundMark x1="44186" y1="45503" x2="44733" y2="37831"/>
                        <a14:foregroundMark x1="45212" y1="40873" x2="43707" y2="37831"/>
                        <a14:foregroundMark x1="85363" y1="76720" x2="87004" y2="75000"/>
                        <a14:foregroundMark x1="85089" y1="76323" x2="86047" y2="75132"/>
                        <a14:foregroundMark x1="85363" y1="73942" x2="85431" y2="73810"/>
                        <a14:foregroundMark x1="84815" y1="75000" x2="86977" y2="76913"/>
                        <a14:backgroundMark x1="42681" y1="1720" x2="46854" y2="0"/>
                        <a14:backgroundMark x1="53081" y1="244" x2="53368" y2="255"/>
                        <a14:backgroundMark x1="46854" y1="0" x2="51508" y2="182"/>
                        <a14:backgroundMark x1="53625" y1="265" x2="57798" y2="0"/>
                        <a14:backgroundMark x1="57798" y1="0" x2="53909" y2="1816"/>
                        <a14:backgroundMark x1="78728" y1="46429" x2="83926" y2="49074"/>
                        <a14:backgroundMark x1="75171" y1="47487" x2="79549" y2="47884"/>
                        <a14:backgroundMark x1="79549" y1="47884" x2="84473" y2="47884"/>
                        <a14:backgroundMark x1="84473" y1="47884" x2="86525" y2="49603"/>
                        <a14:backgroundMark x1="83653" y1="77381" x2="83584" y2="77778"/>
                        <a14:backgroundMark x1="59644" y1="661" x2="63064" y2="132"/>
                        <a14:backgroundMark x1="84063" y1="78836" x2="86525" y2="81878"/>
                        <a14:backgroundMark x1="88440" y1="79101" x2="89261" y2="77513"/>
                        <a14:backgroundMark x1="86936" y1="80952" x2="89466" y2="75529"/>
                        <a14:backgroundMark x1="89535" y1="74074" x2="87346" y2="81217"/>
                        <a14:backgroundMark x1="68673" y1="67593" x2="70178" y2="63228"/>
                        <a14:backgroundMark x1="17168" y1="71825" x2="17784" y2="74206"/>
                        <a14:backgroundMark x1="17237" y1="70767" x2="17921" y2="7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559" y="4600339"/>
            <a:ext cx="4597641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9151A87-6AB7-60C0-7F64-A2FF7527DBE0}"/>
              </a:ext>
            </a:extLst>
          </p:cNvPr>
          <p:cNvSpPr txBox="1"/>
          <p:nvPr/>
        </p:nvSpPr>
        <p:spPr>
          <a:xfrm>
            <a:off x="1781620" y="1905639"/>
            <a:ext cx="977030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年的紙類總消費量有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424.9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萬公噸，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平均每人一年平均消費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181.8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公斤的紙類</a:t>
            </a: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758BAC59-0C4B-D8EC-599C-042A06561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152214"/>
            <a:ext cx="674225" cy="6742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11342D-1D00-F567-D1C3-1898F846D868}"/>
              </a:ext>
            </a:extLst>
          </p:cNvPr>
          <p:cNvSpPr txBox="1"/>
          <p:nvPr/>
        </p:nvSpPr>
        <p:spPr>
          <a:xfrm>
            <a:off x="1781620" y="3819872"/>
            <a:ext cx="9770300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依照造紙公會統計，每年台灣本地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廢紙回收率達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65.6%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。廢紙分為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可回收紙類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不可回收紙類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紙容器三類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，國內回收紙再利用已具制度和規模，利用率達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95%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為世界前茅</a:t>
            </a:r>
          </a:p>
        </p:txBody>
      </p:sp>
      <p:pic>
        <p:nvPicPr>
          <p:cNvPr id="14" name="圖形 13" descr="徽章 (記號1) 以實心填滿">
            <a:extLst>
              <a:ext uri="{FF2B5EF4-FFF2-40B4-BE49-F238E27FC236}">
                <a16:creationId xmlns:a16="http://schemas.microsoft.com/office/drawing/2014/main" id="{512AA0AE-185A-5D9D-7FEC-A86E7E28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4066447"/>
            <a:ext cx="674225" cy="674225"/>
          </a:xfrm>
          <a:prstGeom prst="rect">
            <a:avLst/>
          </a:prstGeom>
        </p:spPr>
      </p:pic>
      <p:sp>
        <p:nvSpPr>
          <p:cNvPr id="2" name="雲朵形 1">
            <a:extLst>
              <a:ext uri="{FF2B5EF4-FFF2-40B4-BE49-F238E27FC236}">
                <a16:creationId xmlns:a16="http://schemas.microsoft.com/office/drawing/2014/main" id="{404D2947-5C47-6A0A-A6C3-DDD861C4948B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58C443-11BC-41A9-9215-EFD91F9747F2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9AD62086-985D-C417-079F-B3E87C8F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6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11342D-1D00-F567-D1C3-1898F846D868}"/>
              </a:ext>
            </a:extLst>
          </p:cNvPr>
          <p:cNvSpPr txBox="1"/>
          <p:nvPr/>
        </p:nvSpPr>
        <p:spPr>
          <a:xfrm>
            <a:off x="1781620" y="2061894"/>
            <a:ext cx="977030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紙主要由來自森林木材加工而成的紙漿所製成，所以紙的使用與地球上的森林資源息息相關。</a:t>
            </a:r>
          </a:p>
        </p:txBody>
      </p:sp>
      <p:pic>
        <p:nvPicPr>
          <p:cNvPr id="14" name="圖形 13" descr="徽章 (記號1) 以實心填滿">
            <a:extLst>
              <a:ext uri="{FF2B5EF4-FFF2-40B4-BE49-F238E27FC236}">
                <a16:creationId xmlns:a16="http://schemas.microsoft.com/office/drawing/2014/main" id="{512AA0AE-185A-5D9D-7FEC-A86E7E28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308469"/>
            <a:ext cx="674225" cy="674225"/>
          </a:xfrm>
          <a:prstGeom prst="rect">
            <a:avLst/>
          </a:prstGeom>
        </p:spPr>
      </p:pic>
      <p:sp>
        <p:nvSpPr>
          <p:cNvPr id="2" name="雲朵形 1">
            <a:extLst>
              <a:ext uri="{FF2B5EF4-FFF2-40B4-BE49-F238E27FC236}">
                <a16:creationId xmlns:a16="http://schemas.microsoft.com/office/drawing/2014/main" id="{13DF4992-9E78-1A43-6409-B06731EBABD2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0ABD4DB-3343-50C2-0758-08591B0529B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C77B225-D87E-6D4B-7851-F0C60EE6B4D2}"/>
              </a:ext>
            </a:extLst>
          </p:cNvPr>
          <p:cNvSpPr txBox="1"/>
          <p:nvPr/>
        </p:nvSpPr>
        <p:spPr>
          <a:xfrm>
            <a:off x="912940" y="3875307"/>
            <a:ext cx="1112327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5F2C0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為了維護日益減少的森林資源，我們必須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減少原生紙漿</a:t>
            </a:r>
            <a:r>
              <a:rPr lang="zh-TW" altLang="en-US" sz="2400" b="1" dirty="0">
                <a:solidFill>
                  <a:srgbClr val="5F2C0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的使用，選擇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使用再生紙漿製成的紙製品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05FAF8-6B7B-E470-6779-5462AD972F8C}"/>
              </a:ext>
            </a:extLst>
          </p:cNvPr>
          <p:cNvSpPr txBox="1"/>
          <p:nvPr/>
        </p:nvSpPr>
        <p:spPr>
          <a:xfrm>
            <a:off x="912940" y="3505975"/>
            <a:ext cx="2031325" cy="369332"/>
          </a:xfrm>
          <a:prstGeom prst="rect">
            <a:avLst/>
          </a:prstGeom>
          <a:solidFill>
            <a:srgbClr val="5F2C09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我們可以這麼做！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C259DA8-9730-E2F2-E1FB-35EE8B6942F3}"/>
              </a:ext>
            </a:extLst>
          </p:cNvPr>
          <p:cNvSpPr txBox="1"/>
          <p:nvPr/>
        </p:nvSpPr>
        <p:spPr>
          <a:xfrm>
            <a:off x="1781620" y="5391130"/>
            <a:ext cx="823425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飲料紙盒包的原料材質一致，且較不會有廚餘及油汙，紙漿回收品質更佳</a:t>
            </a:r>
          </a:p>
        </p:txBody>
      </p:sp>
      <p:pic>
        <p:nvPicPr>
          <p:cNvPr id="9" name="圖形 8" descr="徽章 (記號1) 以實心填滿">
            <a:extLst>
              <a:ext uri="{FF2B5EF4-FFF2-40B4-BE49-F238E27FC236}">
                <a16:creationId xmlns:a16="http://schemas.microsoft.com/office/drawing/2014/main" id="{135FAF00-16D5-8FFF-85F3-CCFB1E16E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5637705"/>
            <a:ext cx="674225" cy="674225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B4D1FE3E-81C0-F380-E88C-1DD7D6A7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74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>
            <a:extLst>
              <a:ext uri="{FF2B5EF4-FFF2-40B4-BE49-F238E27FC236}">
                <a16:creationId xmlns:a16="http://schemas.microsoft.com/office/drawing/2014/main" id="{CB83F86D-D5D6-164D-22F9-833566A4558B}"/>
              </a:ext>
            </a:extLst>
          </p:cNvPr>
          <p:cNvSpPr txBox="1"/>
          <p:nvPr/>
        </p:nvSpPr>
        <p:spPr>
          <a:xfrm>
            <a:off x="2199190" y="1855222"/>
            <a:ext cx="1112327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教師可以搭配學習手冊第一單元，帶學生體驗紙的分類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A35E693-2288-938C-F082-EC55419554FB}"/>
              </a:ext>
            </a:extLst>
          </p:cNvPr>
          <p:cNvSpPr txBox="1"/>
          <p:nvPr/>
        </p:nvSpPr>
        <p:spPr>
          <a:xfrm>
            <a:off x="912940" y="1983334"/>
            <a:ext cx="11079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" name="圖形 5" descr="紙箱 以實心填滿">
            <a:extLst>
              <a:ext uri="{FF2B5EF4-FFF2-40B4-BE49-F238E27FC236}">
                <a16:creationId xmlns:a16="http://schemas.microsoft.com/office/drawing/2014/main" id="{2696EA72-93F1-5C74-0749-24FCA23C2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587187"/>
            <a:ext cx="804441" cy="80444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978E986-2FBD-432A-F22A-00F64ACA2923}"/>
              </a:ext>
            </a:extLst>
          </p:cNvPr>
          <p:cNvSpPr txBox="1"/>
          <p:nvPr/>
        </p:nvSpPr>
        <p:spPr>
          <a:xfrm>
            <a:off x="1717381" y="2663702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每組準備道具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6811857-A13D-3496-A3BF-C3D8A3F91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89906"/>
              </p:ext>
            </p:extLst>
          </p:nvPr>
        </p:nvGraphicFramePr>
        <p:xfrm>
          <a:off x="389283" y="3553230"/>
          <a:ext cx="11413434" cy="30854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06880">
                  <a:extLst>
                    <a:ext uri="{9D8B030D-6E8A-4147-A177-3AD203B41FA5}">
                      <a16:colId xmlns:a16="http://schemas.microsoft.com/office/drawing/2014/main" val="106469769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5128356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2764638">
                  <a:extLst>
                    <a:ext uri="{9D8B030D-6E8A-4147-A177-3AD203B41FA5}">
                      <a16:colId xmlns:a16="http://schemas.microsoft.com/office/drawing/2014/main" val="3393194330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建議物品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建議數量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四類紙製品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一般紙類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瓦楞紙箱、書籍、報紙、廣告傳單等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 vMerge="1">
                  <a:txBody>
                    <a:bodyPr/>
                    <a:lstStyle/>
                    <a:p>
                      <a:pPr algn="ctr"/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飲料紙盒類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紙盒牛奶、鋁箔包等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  <a:tr h="313812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紙餐具類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紙餐盒、紙杯等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017373"/>
                  </a:ext>
                </a:extLst>
              </a:tr>
              <a:tr h="313812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不可回收類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複寫紙、紙膠帶、熱感應紙、便利貼等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0223842"/>
                  </a:ext>
                </a:extLst>
              </a:tr>
              <a:tr h="513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紙箱</a:t>
                      </a:r>
                      <a:r>
                        <a:rPr lang="en-US" altLang="zh-TW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(</a:t>
                      </a:r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或籃子</a:t>
                      </a:r>
                      <a:r>
                        <a:rPr lang="en-US" altLang="zh-TW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617279"/>
                  </a:ext>
                </a:extLst>
              </a:tr>
              <a:tr h="4690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紙類類別牌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0220762"/>
                  </a:ext>
                </a:extLst>
              </a:tr>
            </a:tbl>
          </a:graphicData>
        </a:graphic>
      </p:graphicFrame>
      <p:sp>
        <p:nvSpPr>
          <p:cNvPr id="9" name="雲朵形 8">
            <a:extLst>
              <a:ext uri="{FF2B5EF4-FFF2-40B4-BE49-F238E27FC236}">
                <a16:creationId xmlns:a16="http://schemas.microsoft.com/office/drawing/2014/main" id="{61D7611D-0A88-A0EA-7478-44585C665FDB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B40AA2-5FA3-3BB8-C691-CB9D9D170557}"/>
              </a:ext>
            </a:extLst>
          </p:cNvPr>
          <p:cNvSpPr txBox="1"/>
          <p:nvPr/>
        </p:nvSpPr>
        <p:spPr>
          <a:xfrm>
            <a:off x="7743064" y="119922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活動二、回收大滿貫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449A8F-E1BB-8743-FDB7-B0E1CAB7770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0D1ED167-7186-133B-C7D3-4F5F9AF0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2884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743064" y="119922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活動二、回收大滿貫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 descr="徽章 (記號1) 以實心填滿">
            <a:extLst>
              <a:ext uri="{FF2B5EF4-FFF2-40B4-BE49-F238E27FC236}">
                <a16:creationId xmlns:a16="http://schemas.microsoft.com/office/drawing/2014/main" id="{BA4113B3-CECF-3DD2-3CC5-37B60F28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152215"/>
            <a:ext cx="550099" cy="55009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850765-0A06-A5BE-9671-F7FFB2C746F5}"/>
              </a:ext>
            </a:extLst>
          </p:cNvPr>
          <p:cNvSpPr txBox="1"/>
          <p:nvPr/>
        </p:nvSpPr>
        <p:spPr>
          <a:xfrm>
            <a:off x="1463040" y="2196432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：各組將各類別牌貼到紙箱或籃子上</a:t>
            </a:r>
          </a:p>
        </p:txBody>
      </p:sp>
      <p:pic>
        <p:nvPicPr>
          <p:cNvPr id="10" name="圖形 9" descr="徽章 (記號1) 以實心填滿">
            <a:extLst>
              <a:ext uri="{FF2B5EF4-FFF2-40B4-BE49-F238E27FC236}">
                <a16:creationId xmlns:a16="http://schemas.microsoft.com/office/drawing/2014/main" id="{674572A2-E864-83F7-5500-F12A3FE3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923118"/>
            <a:ext cx="550099" cy="55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E5E43B-9AEB-D7F4-2A92-709CC2FEC45A}"/>
              </a:ext>
            </a:extLst>
          </p:cNvPr>
          <p:cNvSpPr txBox="1"/>
          <p:nvPr/>
        </p:nvSpPr>
        <p:spPr>
          <a:xfrm>
            <a:off x="1463040" y="2967335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：各組間互換課前準備的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個紙製品</a:t>
            </a: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64178815-A20C-A94E-D364-F11C5634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3739741"/>
            <a:ext cx="550099" cy="5500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36F24F-B504-DBF9-26E0-436A4BAC3AA0}"/>
              </a:ext>
            </a:extLst>
          </p:cNvPr>
          <p:cNvSpPr txBox="1"/>
          <p:nvPr/>
        </p:nvSpPr>
        <p:spPr>
          <a:xfrm>
            <a:off x="1463040" y="3783958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：將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個紙製品混合放在同一籃子中</a:t>
            </a:r>
          </a:p>
        </p:txBody>
      </p:sp>
      <p:pic>
        <p:nvPicPr>
          <p:cNvPr id="14" name="圖形 13" descr="徽章 (記號1) 以實心填滿">
            <a:extLst>
              <a:ext uri="{FF2B5EF4-FFF2-40B4-BE49-F238E27FC236}">
                <a16:creationId xmlns:a16="http://schemas.microsoft.com/office/drawing/2014/main" id="{77A3BD56-F476-1CD9-47AA-119DFEE7E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4556364"/>
            <a:ext cx="550099" cy="55009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7C7C034-0488-F37A-23ED-CF511A701258}"/>
              </a:ext>
            </a:extLst>
          </p:cNvPr>
          <p:cNvSpPr txBox="1"/>
          <p:nvPr/>
        </p:nvSpPr>
        <p:spPr>
          <a:xfrm>
            <a:off x="1463040" y="4600581"/>
            <a:ext cx="629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：各組輪流派員進行遊戲「回收分類」</a:t>
            </a:r>
          </a:p>
        </p:txBody>
      </p:sp>
      <p:pic>
        <p:nvPicPr>
          <p:cNvPr id="16" name="圖形 15" descr="徽章 (記號1) 以實心填滿">
            <a:extLst>
              <a:ext uri="{FF2B5EF4-FFF2-40B4-BE49-F238E27FC236}">
                <a16:creationId xmlns:a16="http://schemas.microsoft.com/office/drawing/2014/main" id="{08FEEF84-13EA-62BF-239F-7E2463F5A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5423508"/>
            <a:ext cx="550099" cy="550099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35294B9-1FBF-E356-A375-0C94063B58AA}"/>
              </a:ext>
            </a:extLst>
          </p:cNvPr>
          <p:cNvSpPr txBox="1"/>
          <p:nvPr/>
        </p:nvSpPr>
        <p:spPr>
          <a:xfrm>
            <a:off x="1463040" y="5359392"/>
            <a:ext cx="8090676" cy="1132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：計時約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分鐘，請組員將紙製品分到正確籃子中，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　　 最快完成分類的組別為勝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EE0E38F-3621-D678-C4F7-28F01E75E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2072" l="9882" r="95489">
                        <a14:foregroundMark x1="31901" y1="36718" x2="25242" y2="38804"/>
                        <a14:foregroundMark x1="25242" y1="38804" x2="21160" y2="43672"/>
                        <a14:foregroundMark x1="21160" y1="43672" x2="21160" y2="44645"/>
                        <a14:foregroundMark x1="27175" y1="32128" x2="17830" y2="41307"/>
                        <a14:foregroundMark x1="17830" y1="41307" x2="12567" y2="51739"/>
                        <a14:foregroundMark x1="12567" y1="51739" x2="11708" y2="71210"/>
                        <a14:foregroundMark x1="11708" y1="71210" x2="14393" y2="79972"/>
                        <a14:foregroundMark x1="14393" y1="79972" x2="20945" y2="88317"/>
                        <a14:foregroundMark x1="20945" y1="88317" x2="34008" y2="94160"/>
                        <a14:foregroundMark x1="51012" y1="93603" x2="51665" y2="93463"/>
                        <a14:foregroundMark x1="51665" y1="93463" x2="58432" y2="98748"/>
                        <a14:foregroundMark x1="58432" y1="98748" x2="71214" y2="96245"/>
                        <a14:foregroundMark x1="90539" y1="75884" x2="90716" y2="75697"/>
                        <a14:foregroundMark x1="71214" y1="96245" x2="88358" y2="78182"/>
                        <a14:foregroundMark x1="62513" y1="10431" x2="69603" y2="3338"/>
                        <a14:foregroundMark x1="69603" y1="3338" x2="76799" y2="4590"/>
                        <a14:foregroundMark x1="76799" y1="4590" x2="82707" y2="10431"/>
                        <a14:foregroundMark x1="52739" y1="91377" x2="68528" y2="92072"/>
                        <a14:foregroundMark x1="68528" y1="92072" x2="69603" y2="91794"/>
                        <a14:backgroundMark x1="23308" y1="22809" x2="23308" y2="22809"/>
                        <a14:backgroundMark x1="34694" y1="94715" x2="41031" y2="99026"/>
                        <a14:backgroundMark x1="41031" y1="99026" x2="44791" y2="93046"/>
                        <a14:backgroundMark x1="44791" y1="93046" x2="45005" y2="93046"/>
                        <a14:backgroundMark x1="33942" y1="94298" x2="40816" y2="93880"/>
                        <a14:backgroundMark x1="40816" y1="93880" x2="47691" y2="94298"/>
                        <a14:backgroundMark x1="47691" y1="94298" x2="49839" y2="95410"/>
                        <a14:backgroundMark x1="94844" y1="66759" x2="90870" y2="75800"/>
                        <a14:backgroundMark x1="90655" y1="75939" x2="89796" y2="78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6208">
            <a:off x="7523304" y="1536084"/>
            <a:ext cx="2853632" cy="220382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C14CCBC-F5CA-1A52-93D2-B1362CCBF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2" b="90838" l="826" r="95413">
                        <a14:foregroundMark x1="17615" y1="16959" x2="4128" y2="53606"/>
                        <a14:foregroundMark x1="4128" y1="53606" x2="2385" y2="66082"/>
                        <a14:foregroundMark x1="2385" y1="66082" x2="6606" y2="83821"/>
                        <a14:foregroundMark x1="6606" y1="83821" x2="10183" y2="91228"/>
                        <a14:foregroundMark x1="10183" y1="91228" x2="18073" y2="98246"/>
                        <a14:foregroundMark x1="18073" y1="98246" x2="35505" y2="90643"/>
                        <a14:foregroundMark x1="35505" y1="90643" x2="49083" y2="95322"/>
                        <a14:foregroundMark x1="49083" y1="95322" x2="79908" y2="88889"/>
                        <a14:foregroundMark x1="79908" y1="88889" x2="92385" y2="80117"/>
                        <a14:foregroundMark x1="92385" y1="80117" x2="96988" y2="67263"/>
                        <a14:foregroundMark x1="94485" y1="30349" x2="86147" y2="21053"/>
                        <a14:foregroundMark x1="86147" y1="21053" x2="80000" y2="20468"/>
                        <a14:foregroundMark x1="80000" y1="20468" x2="60367" y2="26316"/>
                        <a14:foregroundMark x1="60367" y1="26316" x2="52110" y2="15205"/>
                        <a14:foregroundMark x1="52110" y1="15205" x2="36339" y2="11966"/>
                        <a14:foregroundMark x1="20345" y1="11642" x2="20092" y2="11696"/>
                        <a14:foregroundMark x1="20092" y1="11696" x2="16789" y2="18519"/>
                        <a14:foregroundMark x1="5963" y1="44639" x2="1651" y2="67836"/>
                        <a14:foregroundMark x1="1651" y1="67836" x2="2844" y2="80117"/>
                        <a14:foregroundMark x1="2844" y1="80117" x2="6422" y2="90253"/>
                        <a14:foregroundMark x1="6422" y1="90253" x2="7064" y2="91033"/>
                        <a14:foregroundMark x1="2569" y1="57505" x2="826" y2="67057"/>
                        <a14:foregroundMark x1="826" y1="67057" x2="2936" y2="84795"/>
                        <a14:foregroundMark x1="41101" y1="67446" x2="34220" y2="76218"/>
                        <a14:foregroundMark x1="34220" y1="76218" x2="42752" y2="83626"/>
                        <a14:foregroundMark x1="42752" y1="83626" x2="46697" y2="66862"/>
                        <a14:foregroundMark x1="46697" y1="66862" x2="42477" y2="57505"/>
                        <a14:foregroundMark x1="42477" y1="57505" x2="40092" y2="62378"/>
                        <a14:foregroundMark x1="15780" y1="65302" x2="8073" y2="67836"/>
                        <a14:foregroundMark x1="8073" y1="67836" x2="11835" y2="85185"/>
                        <a14:foregroundMark x1="11835" y1="85185" x2="21193" y2="84405"/>
                        <a14:foregroundMark x1="21193" y1="84405" x2="23578" y2="70175"/>
                        <a14:foregroundMark x1="23578" y1="70175" x2="22936" y2="67641"/>
                        <a14:foregroundMark x1="35596" y1="56920" x2="30183" y2="51462"/>
                        <a14:foregroundMark x1="30183" y1="51462" x2="28440" y2="38012"/>
                        <a14:foregroundMark x1="28440" y1="38012" x2="37982" y2="37817"/>
                        <a14:foregroundMark x1="37982" y1="37817" x2="40275" y2="50682"/>
                        <a14:foregroundMark x1="40275" y1="50682" x2="31835" y2="58285"/>
                        <a14:foregroundMark x1="26055" y1="32164" x2="21284" y2="22222"/>
                        <a14:foregroundMark x1="21284" y1="22222" x2="31193" y2="18324"/>
                        <a14:foregroundMark x1="31193" y1="18324" x2="46881" y2="19493"/>
                        <a14:foregroundMark x1="46881" y1="19493" x2="52752" y2="29630"/>
                        <a14:foregroundMark x1="52752" y1="29630" x2="47982" y2="33528"/>
                        <a14:foregroundMark x1="47982" y1="33528" x2="26881" y2="31579"/>
                        <a14:foregroundMark x1="28257" y1="17544" x2="36147" y2="15205"/>
                        <a14:foregroundMark x1="36147" y1="15205" x2="45688" y2="18908"/>
                        <a14:foregroundMark x1="45688" y1="18908" x2="39266" y2="29825"/>
                        <a14:foregroundMark x1="39266" y1="29825" x2="30000" y2="30214"/>
                        <a14:foregroundMark x1="30000" y1="30214" x2="27706" y2="18713"/>
                        <a14:foregroundMark x1="27706" y1="18713" x2="27890" y2="16959"/>
                        <a14:backgroundMark x1="20275" y1="11891" x2="25321" y2="10721"/>
                        <a14:backgroundMark x1="25321" y1="10721" x2="36422" y2="11696"/>
                        <a14:backgroundMark x1="94312" y1="30604" x2="97523" y2="38791"/>
                        <a14:backgroundMark x1="97523" y1="38791" x2="98716" y2="58869"/>
                        <a14:backgroundMark x1="98716" y1="58869" x2="97890" y2="67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767" y="3739741"/>
            <a:ext cx="3744947" cy="1762530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64EB63-0D4E-3CF7-EA0B-8A58CC18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765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569300" y="184057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活動三、紙製品大閱兵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 descr="徽章 (記號1) 以實心填滿">
            <a:extLst>
              <a:ext uri="{FF2B5EF4-FFF2-40B4-BE49-F238E27FC236}">
                <a16:creationId xmlns:a16="http://schemas.microsoft.com/office/drawing/2014/main" id="{BA4113B3-CECF-3DD2-3CC5-37B60F28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152215"/>
            <a:ext cx="550099" cy="55009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850765-0A06-A5BE-9671-F7FFB2C746F5}"/>
              </a:ext>
            </a:extLst>
          </p:cNvPr>
          <p:cNvSpPr txBox="1"/>
          <p:nvPr/>
        </p:nvSpPr>
        <p:spPr>
          <a:xfrm>
            <a:off x="1463040" y="2196432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將「回收大滿貫」遊戲中，每一類別籃內的紙製品取出</a:t>
            </a:r>
          </a:p>
        </p:txBody>
      </p:sp>
      <p:pic>
        <p:nvPicPr>
          <p:cNvPr id="10" name="圖形 9" descr="徽章 (記號1) 以實心填滿">
            <a:extLst>
              <a:ext uri="{FF2B5EF4-FFF2-40B4-BE49-F238E27FC236}">
                <a16:creationId xmlns:a16="http://schemas.microsoft.com/office/drawing/2014/main" id="{674572A2-E864-83F7-5500-F12A3FE3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923118"/>
            <a:ext cx="550099" cy="55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E5E43B-9AEB-D7F4-2A92-709CC2FEC45A}"/>
              </a:ext>
            </a:extLst>
          </p:cNvPr>
          <p:cNvSpPr txBox="1"/>
          <p:nvPr/>
        </p:nvSpPr>
        <p:spPr>
          <a:xfrm>
            <a:off x="1463040" y="2967335"/>
            <a:ext cx="683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依照正確分類，將紙製品排成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排，製造閱兵效果</a:t>
            </a: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64178815-A20C-A94E-D364-F11C5634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3739741"/>
            <a:ext cx="550099" cy="5500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36F24F-B504-DBF9-26E0-436A4BAC3AA0}"/>
              </a:ext>
            </a:extLst>
          </p:cNvPr>
          <p:cNvSpPr txBox="1"/>
          <p:nvPr/>
        </p:nvSpPr>
        <p:spPr>
          <a:xfrm>
            <a:off x="1463040" y="3783958"/>
            <a:ext cx="94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大家一起檢視各組的分類是否正確，並認識各種紙製品及其分類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EE0E38F-3621-D678-C4F7-28F01E75E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2072" l="9882" r="95489">
                        <a14:foregroundMark x1="31901" y1="36718" x2="25242" y2="38804"/>
                        <a14:foregroundMark x1="25242" y1="38804" x2="21160" y2="43672"/>
                        <a14:foregroundMark x1="21160" y1="43672" x2="21160" y2="44645"/>
                        <a14:foregroundMark x1="27175" y1="32128" x2="17830" y2="41307"/>
                        <a14:foregroundMark x1="17830" y1="41307" x2="12567" y2="51739"/>
                        <a14:foregroundMark x1="12567" y1="51739" x2="11708" y2="71210"/>
                        <a14:foregroundMark x1="11708" y1="71210" x2="14393" y2="79972"/>
                        <a14:foregroundMark x1="14393" y1="79972" x2="20945" y2="88317"/>
                        <a14:foregroundMark x1="20945" y1="88317" x2="34008" y2="94160"/>
                        <a14:foregroundMark x1="51012" y1="93603" x2="51665" y2="93463"/>
                        <a14:foregroundMark x1="51665" y1="93463" x2="58432" y2="98748"/>
                        <a14:foregroundMark x1="58432" y1="98748" x2="71214" y2="96245"/>
                        <a14:foregroundMark x1="90539" y1="75884" x2="90716" y2="75697"/>
                        <a14:foregroundMark x1="71214" y1="96245" x2="88358" y2="78182"/>
                        <a14:foregroundMark x1="62513" y1="10431" x2="69603" y2="3338"/>
                        <a14:foregroundMark x1="69603" y1="3338" x2="76799" y2="4590"/>
                        <a14:foregroundMark x1="76799" y1="4590" x2="82707" y2="10431"/>
                        <a14:foregroundMark x1="52739" y1="91377" x2="68528" y2="92072"/>
                        <a14:foregroundMark x1="68528" y1="92072" x2="69603" y2="91794"/>
                        <a14:backgroundMark x1="23308" y1="22809" x2="23308" y2="22809"/>
                        <a14:backgroundMark x1="34694" y1="94715" x2="41031" y2="99026"/>
                        <a14:backgroundMark x1="41031" y1="99026" x2="44791" y2="93046"/>
                        <a14:backgroundMark x1="44791" y1="93046" x2="45005" y2="93046"/>
                        <a14:backgroundMark x1="33942" y1="94298" x2="40816" y2="93880"/>
                        <a14:backgroundMark x1="40816" y1="93880" x2="47691" y2="94298"/>
                        <a14:backgroundMark x1="47691" y1="94298" x2="49839" y2="95410"/>
                        <a14:backgroundMark x1="94844" y1="66759" x2="90870" y2="75800"/>
                        <a14:backgroundMark x1="90655" y1="75939" x2="89796" y2="78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6208">
            <a:off x="9302144" y="1641613"/>
            <a:ext cx="2853632" cy="22038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3AEB1A-01AF-A9DC-8671-A96FB3FC926B}"/>
              </a:ext>
            </a:extLst>
          </p:cNvPr>
          <p:cNvSpPr txBox="1"/>
          <p:nvPr/>
        </p:nvSpPr>
        <p:spPr>
          <a:xfrm>
            <a:off x="1208903" y="4509710"/>
            <a:ext cx="5727925" cy="11390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966"/>
              </a:lnSpc>
              <a:spcAft>
                <a:spcPts val="0"/>
              </a:spcAft>
            </a:pPr>
            <a:endParaRPr lang="en-US" altLang="zh-TW" sz="2400" b="1" kern="100" dirty="0">
              <a:solidFill>
                <a:schemeClr val="tx1">
                  <a:lumMod val="75000"/>
                  <a:lumOff val="25000"/>
                </a:schemeClr>
              </a:solidFill>
              <a:latin typeface="Microsoft JhengHei" charset="0"/>
              <a:ea typeface="Microsoft JhengHei" charset="0"/>
              <a:cs typeface="Microsoft JhengHei" charset="0"/>
            </a:endParaRPr>
          </a:p>
          <a:p>
            <a:pPr algn="just">
              <a:lnSpc>
                <a:spcPct val="150966"/>
              </a:lnSpc>
              <a:spcAft>
                <a:spcPts val="0"/>
              </a:spcAft>
            </a:pPr>
            <a:r>
              <a:rPr lang="zh-TW" altLang="en-US" sz="2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</a:rPr>
              <a:t>再複習一次！紙類回收可以分成哪幾類？</a:t>
            </a:r>
            <a:endParaRPr lang="en-US" altLang="zh-TW" sz="2400" b="1" kern="100" dirty="0">
              <a:solidFill>
                <a:srgbClr val="C00000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pic>
        <p:nvPicPr>
          <p:cNvPr id="8" name="圖形 7" descr="徽章 (問號) 以實心填滿">
            <a:extLst>
              <a:ext uri="{FF2B5EF4-FFF2-40B4-BE49-F238E27FC236}">
                <a16:creationId xmlns:a16="http://schemas.microsoft.com/office/drawing/2014/main" id="{5E437E91-BCA7-BBAA-684A-BD4633AF5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678" y="4788874"/>
            <a:ext cx="674225" cy="674225"/>
          </a:xfrm>
          <a:prstGeom prst="rect">
            <a:avLst/>
          </a:prstGeom>
        </p:spPr>
      </p:pic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2597B52C-F42B-3EA6-304B-79C7A97F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29</a:t>
            </a:fld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74B360-6E74-E5F9-EE83-58B348E1455C}"/>
              </a:ext>
            </a:extLst>
          </p:cNvPr>
          <p:cNvSpPr txBox="1"/>
          <p:nvPr/>
        </p:nvSpPr>
        <p:spPr>
          <a:xfrm>
            <a:off x="6936828" y="494059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kern="100" dirty="0">
                <a:solidFill>
                  <a:srgbClr val="C00000"/>
                </a:solidFill>
                <a:latin typeface="Microsoft JhengHei" charset="0"/>
                <a:ea typeface="Microsoft JhengHei" charset="0"/>
                <a:cs typeface="Microsoft JhengHei" charset="0"/>
              </a:rPr>
              <a:t>一般紙類、飲料紙盒、紙餐具類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4317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590FD0-892D-B702-DF6F-35C40A1E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9A49B993-6AEC-2934-49CD-CBC93E936327}"/>
              </a:ext>
            </a:extLst>
          </p:cNvPr>
          <p:cNvSpPr/>
          <p:nvPr/>
        </p:nvSpPr>
        <p:spPr>
          <a:xfrm rot="11309171">
            <a:off x="10479161" y="398005"/>
            <a:ext cx="8296949" cy="51581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雲朵形 9">
            <a:extLst>
              <a:ext uri="{FF2B5EF4-FFF2-40B4-BE49-F238E27FC236}">
                <a16:creationId xmlns:a16="http://schemas.microsoft.com/office/drawing/2014/main" id="{C4A792D6-8937-36FE-B904-2355F68FC1FE}"/>
              </a:ext>
            </a:extLst>
          </p:cNvPr>
          <p:cNvSpPr/>
          <p:nvPr/>
        </p:nvSpPr>
        <p:spPr>
          <a:xfrm rot="11702947">
            <a:off x="2113798" y="1411406"/>
            <a:ext cx="8007944" cy="60742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F863DCA-D6DE-0AE2-59FF-03E76D81FDC1}"/>
              </a:ext>
            </a:extLst>
          </p:cNvPr>
          <p:cNvSpPr txBox="1"/>
          <p:nvPr/>
        </p:nvSpPr>
        <p:spPr>
          <a:xfrm>
            <a:off x="4078185" y="6447963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*建議可依教師所需教學活動時間搭配安排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67919D9-FC82-E5F3-E0A3-B754DDCBCE41}"/>
              </a:ext>
            </a:extLst>
          </p:cNvPr>
          <p:cNvSpPr txBox="1"/>
          <p:nvPr/>
        </p:nvSpPr>
        <p:spPr>
          <a:xfrm>
            <a:off x="4609024" y="1838314"/>
            <a:ext cx="2646878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教學活動延伸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E1D4A82-8D5A-0238-E812-E6BEA8D0E63B}"/>
              </a:ext>
            </a:extLst>
          </p:cNvPr>
          <p:cNvSpPr txBox="1"/>
          <p:nvPr/>
        </p:nvSpPr>
        <p:spPr>
          <a:xfrm>
            <a:off x="10236660" y="1372712"/>
            <a:ext cx="748923" cy="403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5CA1A98-6BB2-17B6-08B6-CB3E50D1F086}"/>
              </a:ext>
            </a:extLst>
          </p:cNvPr>
          <p:cNvSpPr txBox="1"/>
          <p:nvPr/>
        </p:nvSpPr>
        <p:spPr>
          <a:xfrm>
            <a:off x="3785136" y="2733790"/>
            <a:ext cx="5367175" cy="3348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生活中的紙            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05mins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回收大滿貫            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05mins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紙製品大閱兵        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來一杯現打的紙漿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紙的神奇變身術    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05mins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文創品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25E33-5B53-5AA6-677D-EED48AEB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350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3" name="圖形 2" descr="永續發展性 以實心填滿">
            <a:extLst>
              <a:ext uri="{FF2B5EF4-FFF2-40B4-BE49-F238E27FC236}">
                <a16:creationId xmlns:a16="http://schemas.microsoft.com/office/drawing/2014/main" id="{69CCB767-7D99-940C-AF2D-F93AE420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C208A5F-42DE-6C52-651A-7F7EA7180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47871"/>
              </p:ext>
            </p:extLst>
          </p:nvPr>
        </p:nvGraphicFramePr>
        <p:xfrm>
          <a:off x="712800" y="2928006"/>
          <a:ext cx="11296319" cy="24694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394867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3293963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15344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白紙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筆記書寫紙、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電腦報表紙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紙張潔白、雜質少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書報雜誌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報紙、雜誌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書、帳單、廣告傳單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大量印刷、潔白度不高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新聞用紙、再生影印紙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混合紙類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包裝紙盒、牛皮紙類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瓦楞紙箱、日曆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長纖、潔白度不一、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雜質成分高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017373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F4AEDBF-4688-827F-AB47-0F589A35233B}"/>
              </a:ext>
            </a:extLst>
          </p:cNvPr>
          <p:cNvSpPr txBox="1"/>
          <p:nvPr/>
        </p:nvSpPr>
        <p:spPr>
          <a:xfrm>
            <a:off x="1653448" y="18446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一般紙類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717435-D772-9399-5613-7A9F4CE6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30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82B4797-3C07-078A-7A05-6D98CED06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8" b="96207" l="3863" r="92704">
                        <a14:foregroundMark x1="8217" y1="80734" x2="12446" y2="86897"/>
                        <a14:foregroundMark x1="12446" y1="86897" x2="29828" y2="86552"/>
                        <a14:foregroundMark x1="29828" y1="86552" x2="44421" y2="96207"/>
                        <a14:foregroundMark x1="44421" y1="96207" x2="54721" y2="88966"/>
                        <a14:foregroundMark x1="68751" y1="71644" x2="72318" y2="67241"/>
                        <a14:foregroundMark x1="54721" y1="88966" x2="68642" y2="71780"/>
                        <a14:foregroundMark x1="6243" y1="81157" x2="14592" y2="87586"/>
                        <a14:foregroundMark x1="14592" y1="87586" x2="47425" y2="93448"/>
                        <a14:foregroundMark x1="41202" y1="47931" x2="43448" y2="45525"/>
                        <a14:foregroundMark x1="73867" y1="44343" x2="78333" y2="45654"/>
                        <a14:foregroundMark x1="76609" y1="43448" x2="88412" y2="4828"/>
                        <a14:foregroundMark x1="88412" y1="4828" x2="89270" y2="10690"/>
                        <a14:foregroundMark x1="3863" y1="81034" x2="15451" y2="89310"/>
                        <a14:foregroundMark x1="15451" y1="89310" x2="42489" y2="93793"/>
                        <a14:foregroundMark x1="42489" y1="93793" x2="55579" y2="88276"/>
                        <a14:foregroundMark x1="55579" y1="88276" x2="64163" y2="76552"/>
                        <a14:foregroundMark x1="69061" y1="73207" x2="72747" y2="70690"/>
                        <a14:foregroundMark x1="64163" y1="76552" x2="68941" y2="73289"/>
                        <a14:foregroundMark x1="8238" y1="79633" x2="17167" y2="86552"/>
                        <a14:foregroundMark x1="17167" y1="86552" x2="40773" y2="93448"/>
                        <a14:foregroundMark x1="9657" y1="55172" x2="5150" y2="72069"/>
                        <a14:foregroundMark x1="5150" y1="72069" x2="10086" y2="87586"/>
                        <a14:foregroundMark x1="43348" y1="46552" x2="54292" y2="38621"/>
                        <a14:foregroundMark x1="54292" y1="38621" x2="73176" y2="45862"/>
                        <a14:foregroundMark x1="85321" y1="55721" x2="82667" y2="62970"/>
                        <a14:foregroundMark x1="86910" y1="51379" x2="86198" y2="53323"/>
                        <a14:backgroundMark x1="3828" y1="71209" x2="3793" y2="73099"/>
                        <a14:backgroundMark x1="8712" y1="54558" x2="14378" y2="49655"/>
                        <a14:backgroundMark x1="54801" y1="36989" x2="54936" y2="36897"/>
                        <a14:backgroundMark x1="43777" y1="44483" x2="44051" y2="44297"/>
                        <a14:backgroundMark x1="54936" y1="36897" x2="55079" y2="36932"/>
                        <a14:backgroundMark x1="69313" y1="75172" x2="69313" y2="74483"/>
                        <a14:backgroundMark x1="91845" y1="47931" x2="93562" y2="49310"/>
                        <a14:backgroundMark x1="78541" y1="45172" x2="89914" y2="47586"/>
                        <a14:backgroundMark x1="89914" y1="47586" x2="89914" y2="47931"/>
                        <a14:backgroundMark x1="75751" y1="73448" x2="81330" y2="67586"/>
                        <a14:backgroundMark x1="87768" y1="49655" x2="91416" y2="50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5705" y="5547120"/>
            <a:ext cx="1887067" cy="117435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3AF13E-7474-CF64-918C-9FF0E34A4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0" b="89216" l="3403" r="95288">
                        <a14:foregroundMark x1="16754" y1="7843" x2="30628" y2="8170"/>
                        <a14:foregroundMark x1="30628" y1="8170" x2="36126" y2="13399"/>
                        <a14:foregroundMark x1="8901" y1="48693" x2="3927" y2="63725"/>
                        <a14:foregroundMark x1="3927" y1="63725" x2="14398" y2="76144"/>
                        <a14:foregroundMark x1="14398" y1="76144" x2="75393" y2="92484"/>
                        <a14:foregroundMark x1="75393" y1="92484" x2="90314" y2="79085"/>
                        <a14:foregroundMark x1="90314" y1="79085" x2="95288" y2="32026"/>
                        <a14:foregroundMark x1="95288" y1="32026" x2="86911" y2="18627"/>
                        <a14:foregroundMark x1="86911" y1="18627" x2="86387" y2="18954"/>
                        <a14:foregroundMark x1="6806" y1="52941" x2="4450" y2="69935"/>
                        <a14:foregroundMark x1="4450" y1="69935" x2="8377" y2="71569"/>
                        <a14:foregroundMark x1="3403" y1="70915" x2="8377" y2="53595"/>
                        <a14:foregroundMark x1="8377" y1="53595" x2="8377" y2="53595"/>
                        <a14:foregroundMark x1="5759" y1="57843" x2="3141" y2="69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115" y="5561160"/>
            <a:ext cx="1616075" cy="12945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5E4D82-B542-C870-691E-2F91B6C097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89674" l="2773" r="97716">
                        <a14:foregroundMark x1="11419" y1="63587" x2="2936" y2="67935"/>
                        <a14:foregroundMark x1="2936" y1="67935" x2="8809" y2="73370"/>
                        <a14:foregroundMark x1="87439" y1="44022" x2="97716" y2="48913"/>
                        <a14:foregroundMark x1="97716" y1="48913" x2="88581" y2="68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5790873"/>
            <a:ext cx="2782252" cy="8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84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3" name="圖形 2" descr="永續發展性 以實心填滿">
            <a:extLst>
              <a:ext uri="{FF2B5EF4-FFF2-40B4-BE49-F238E27FC236}">
                <a16:creationId xmlns:a16="http://schemas.microsoft.com/office/drawing/2014/main" id="{69CCB767-7D99-940C-AF2D-F93AE420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C208A5F-42DE-6C52-651A-7F7EA7180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45518"/>
              </p:ext>
            </p:extLst>
          </p:nvPr>
        </p:nvGraphicFramePr>
        <p:xfrm>
          <a:off x="712800" y="2928006"/>
          <a:ext cx="11296319" cy="23779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228410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22059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紙容器</a:t>
                      </a:r>
                      <a:endParaRPr lang="en-US" altLang="zh-TW" sz="1800" dirty="0">
                        <a:latin typeface="Microsoft JhengHei" charset="0"/>
                        <a:ea typeface="Microsoft JhengHei" charset="0"/>
                        <a:cs typeface="Microsoft JhengHei" charset="0"/>
                      </a:endParaRPr>
                    </a:p>
                    <a:p>
                      <a:pPr algn="ctr"/>
                      <a:r>
                        <a:rPr lang="zh-TW" altLang="en-US" sz="1800" b="0" dirty="0">
                          <a:latin typeface="Microsoft JhengHei" charset="0"/>
                          <a:ea typeface="Microsoft JhengHei" charset="0"/>
                        </a:rPr>
                        <a:t>切邊料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飲料紙盒包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切邊下腳料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長纖、紙張潔白、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雜質少、有塑膠淋膜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食品紙容器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使用後飲料紙盒包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長纖、有雜質、鋁箔、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F4AEDBF-4688-827F-AB47-0F589A35233B}"/>
              </a:ext>
            </a:extLst>
          </p:cNvPr>
          <p:cNvSpPr txBox="1"/>
          <p:nvPr/>
        </p:nvSpPr>
        <p:spPr>
          <a:xfrm>
            <a:off x="1653448" y="184469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飲料紙盒類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11523E-194F-C365-274F-27D8F4B9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31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4A9EF2-2F43-7ADC-7A07-2CE445DA7C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4" b="92496" l="2778" r="97963">
                        <a14:foregroundMark x1="1667" y1="36378" x2="6667" y2="27243"/>
                        <a14:foregroundMark x1="6667" y1="27243" x2="8519" y2="18923"/>
                        <a14:foregroundMark x1="8519" y1="18923" x2="13704" y2="18434"/>
                        <a14:foregroundMark x1="13704" y1="18434" x2="20370" y2="19902"/>
                        <a14:foregroundMark x1="20370" y1="19902" x2="27778" y2="36705"/>
                        <a14:foregroundMark x1="27778" y1="36705" x2="27593" y2="56281"/>
                        <a14:foregroundMark x1="6389" y1="20718" x2="2778" y2="30179"/>
                        <a14:foregroundMark x1="2778" y1="30179" x2="1377" y2="55158"/>
                        <a14:foregroundMark x1="926" y1="79608" x2="3148" y2="87602"/>
                        <a14:foregroundMark x1="3148" y1="87602" x2="5185" y2="88581"/>
                        <a14:foregroundMark x1="1667" y1="87276" x2="13611" y2="93638"/>
                        <a14:foregroundMark x1="13611" y1="93638" x2="19722" y2="92822"/>
                        <a14:foregroundMark x1="19722" y1="92822" x2="28704" y2="85971"/>
                        <a14:foregroundMark x1="34259" y1="9135" x2="38696" y2="5349"/>
                        <a14:foregroundMark x1="48219" y1="6432" x2="52407" y2="9951"/>
                        <a14:foregroundMark x1="52407" y1="9951" x2="50185" y2="55791"/>
                        <a14:foregroundMark x1="50185" y1="55791" x2="46296" y2="60685"/>
                        <a14:foregroundMark x1="46296" y1="60685" x2="44106" y2="60645"/>
                        <a14:foregroundMark x1="36891" y1="58997" x2="34537" y2="52039"/>
                        <a14:foregroundMark x1="34537" y1="52039" x2="36019" y2="25285"/>
                        <a14:foregroundMark x1="36019" y1="25285" x2="34352" y2="13214"/>
                        <a14:foregroundMark x1="34352" y1="13214" x2="34259" y2="23654"/>
                        <a14:foregroundMark x1="21574" y1="43556" x2="22870" y2="52692"/>
                        <a14:foregroundMark x1="28889" y1="57586" x2="27593" y2="68679"/>
                        <a14:foregroundMark x1="27593" y1="68679" x2="28148" y2="78793"/>
                        <a14:foregroundMark x1="28148" y1="78793" x2="22870" y2="86460"/>
                        <a14:foregroundMark x1="22870" y1="86460" x2="18333" y2="62643"/>
                        <a14:foregroundMark x1="18333" y1="62643" x2="18333" y2="53181"/>
                        <a14:foregroundMark x1="18333" y1="53181" x2="19352" y2="47471"/>
                        <a14:foregroundMark x1="39074" y1="31485" x2="38704" y2="22838"/>
                        <a14:foregroundMark x1="38704" y1="22838" x2="43704" y2="22349"/>
                        <a14:foregroundMark x1="43704" y1="22349" x2="38796" y2="30669"/>
                        <a14:foregroundMark x1="38796" y1="30669" x2="37222" y2="30995"/>
                        <a14:foregroundMark x1="37870" y1="6852" x2="43704" y2="7667"/>
                        <a14:foregroundMark x1="43704" y1="7667" x2="47407" y2="7015"/>
                        <a14:foregroundMark x1="37593" y1="6525" x2="42315" y2="7015"/>
                        <a14:foregroundMark x1="42315" y1="7015" x2="44167" y2="6852"/>
                        <a14:foregroundMark x1="55741" y1="83361" x2="84444" y2="94943"/>
                        <a14:foregroundMark x1="84444" y1="94943" x2="89167" y2="90701"/>
                        <a14:foregroundMark x1="89167" y1="90701" x2="97963" y2="69331"/>
                        <a14:foregroundMark x1="2037" y1="55628" x2="2778" y2="64111"/>
                        <a14:foregroundMark x1="2778" y1="64111" x2="8519" y2="78956"/>
                        <a14:foregroundMark x1="8519" y1="78956" x2="18704" y2="75693"/>
                        <a14:foregroundMark x1="18704" y1="75693" x2="14537" y2="61990"/>
                        <a14:foregroundMark x1="14537" y1="61990" x2="10926" y2="56281"/>
                        <a14:foregroundMark x1="36944" y1="8483" x2="44630" y2="11093"/>
                        <a14:backgroundMark x1="1204" y1="55139" x2="185" y2="83524"/>
                        <a14:backgroundMark x1="43358" y1="4237" x2="45492" y2="4554"/>
                        <a14:backgroundMark x1="45112" y1="4151" x2="46759" y2="3915"/>
                        <a14:backgroundMark x1="46759" y1="3915" x2="46810" y2="4322"/>
                        <a14:backgroundMark x1="36296" y1="60522" x2="41111" y2="61501"/>
                        <a14:backgroundMark x1="41111" y1="61501" x2="43981" y2="61011"/>
                      </a14:backgroundRemoval>
                    </a14:imgEffect>
                  </a14:imgLayer>
                </a14:imgProps>
              </a:ext>
            </a:extLst>
          </a:blip>
          <a:srcRect r="46226"/>
          <a:stretch/>
        </p:blipFill>
        <p:spPr>
          <a:xfrm>
            <a:off x="5636260" y="1413089"/>
            <a:ext cx="1126826" cy="11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6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3" name="圖形 2" descr="永續發展性 以實心填滿">
            <a:extLst>
              <a:ext uri="{FF2B5EF4-FFF2-40B4-BE49-F238E27FC236}">
                <a16:creationId xmlns:a16="http://schemas.microsoft.com/office/drawing/2014/main" id="{69CCB767-7D99-940C-AF2D-F93AE420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C208A5F-42DE-6C52-651A-7F7EA7180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450871"/>
              </p:ext>
            </p:extLst>
          </p:nvPr>
        </p:nvGraphicFramePr>
        <p:xfrm>
          <a:off x="712800" y="2928006"/>
          <a:ext cx="11296319" cy="23779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609410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22059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紙容器</a:t>
                      </a:r>
                      <a:endParaRPr lang="en-US" altLang="zh-TW" sz="1800" dirty="0">
                        <a:latin typeface="Microsoft JhengHei" charset="0"/>
                        <a:ea typeface="Microsoft JhengHei" charset="0"/>
                        <a:cs typeface="Microsoft JhengHei" charset="0"/>
                      </a:endParaRPr>
                    </a:p>
                    <a:p>
                      <a:pPr algn="ctr"/>
                      <a:r>
                        <a:rPr lang="zh-TW" altLang="en-US" sz="1800" b="0" dirty="0">
                          <a:latin typeface="Microsoft JhengHei" charset="0"/>
                          <a:ea typeface="Microsoft JhengHei" charset="0"/>
                        </a:rPr>
                        <a:t>切邊料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紙餐具工廠切邊下腳料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長纖、紙張潔白、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雜質少、有塑膠淋膜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食品紙容器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紙餐具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長纖、有雜質、鋁箔、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F4AEDBF-4688-827F-AB47-0F589A35233B}"/>
              </a:ext>
            </a:extLst>
          </p:cNvPr>
          <p:cNvSpPr txBox="1"/>
          <p:nvPr/>
        </p:nvSpPr>
        <p:spPr>
          <a:xfrm>
            <a:off x="1653448" y="18446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紙餐具類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05A225-03D7-6F71-D316-1095DDFB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32</a:t>
            </a:fld>
            <a:endParaRPr kumimoji="1" lang="zh-TW" altLang="en-US"/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6E1E8063-409B-E966-F478-A59E5B4A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4" b="92496" l="2778" r="97963">
                        <a14:foregroundMark x1="1667" y1="36378" x2="6667" y2="27243"/>
                        <a14:foregroundMark x1="6667" y1="27243" x2="8519" y2="18923"/>
                        <a14:foregroundMark x1="8519" y1="18923" x2="13704" y2="18434"/>
                        <a14:foregroundMark x1="13704" y1="18434" x2="20370" y2="19902"/>
                        <a14:foregroundMark x1="20370" y1="19902" x2="27778" y2="36705"/>
                        <a14:foregroundMark x1="27778" y1="36705" x2="27593" y2="56281"/>
                        <a14:foregroundMark x1="6389" y1="20718" x2="2778" y2="30179"/>
                        <a14:foregroundMark x1="2778" y1="30179" x2="1377" y2="55158"/>
                        <a14:foregroundMark x1="926" y1="79608" x2="3148" y2="87602"/>
                        <a14:foregroundMark x1="3148" y1="87602" x2="5185" y2="88581"/>
                        <a14:foregroundMark x1="1667" y1="87276" x2="13611" y2="93638"/>
                        <a14:foregroundMark x1="13611" y1="93638" x2="19722" y2="92822"/>
                        <a14:foregroundMark x1="19722" y1="92822" x2="28704" y2="85971"/>
                        <a14:foregroundMark x1="34259" y1="9135" x2="38696" y2="5349"/>
                        <a14:foregroundMark x1="48219" y1="6432" x2="52407" y2="9951"/>
                        <a14:foregroundMark x1="52407" y1="9951" x2="50185" y2="55791"/>
                        <a14:foregroundMark x1="50185" y1="55791" x2="46296" y2="60685"/>
                        <a14:foregroundMark x1="46296" y1="60685" x2="44106" y2="60645"/>
                        <a14:foregroundMark x1="36891" y1="58997" x2="34537" y2="52039"/>
                        <a14:foregroundMark x1="34537" y1="52039" x2="36019" y2="25285"/>
                        <a14:foregroundMark x1="36019" y1="25285" x2="34352" y2="13214"/>
                        <a14:foregroundMark x1="34352" y1="13214" x2="34259" y2="23654"/>
                        <a14:foregroundMark x1="21574" y1="43556" x2="22870" y2="52692"/>
                        <a14:foregroundMark x1="28889" y1="57586" x2="27593" y2="68679"/>
                        <a14:foregroundMark x1="27593" y1="68679" x2="28148" y2="78793"/>
                        <a14:foregroundMark x1="28148" y1="78793" x2="22870" y2="86460"/>
                        <a14:foregroundMark x1="22870" y1="86460" x2="18333" y2="62643"/>
                        <a14:foregroundMark x1="18333" y1="62643" x2="18333" y2="53181"/>
                        <a14:foregroundMark x1="18333" y1="53181" x2="19352" y2="47471"/>
                        <a14:foregroundMark x1="39074" y1="31485" x2="38704" y2="22838"/>
                        <a14:foregroundMark x1="38704" y1="22838" x2="43704" y2="22349"/>
                        <a14:foregroundMark x1="43704" y1="22349" x2="38796" y2="30669"/>
                        <a14:foregroundMark x1="38796" y1="30669" x2="37222" y2="30995"/>
                        <a14:foregroundMark x1="37870" y1="6852" x2="43704" y2="7667"/>
                        <a14:foregroundMark x1="43704" y1="7667" x2="47407" y2="7015"/>
                        <a14:foregroundMark x1="37593" y1="6525" x2="42315" y2="7015"/>
                        <a14:foregroundMark x1="42315" y1="7015" x2="44167" y2="6852"/>
                        <a14:foregroundMark x1="55741" y1="83361" x2="84444" y2="94943"/>
                        <a14:foregroundMark x1="84444" y1="94943" x2="89167" y2="90701"/>
                        <a14:foregroundMark x1="89167" y1="90701" x2="97963" y2="69331"/>
                        <a14:foregroundMark x1="2037" y1="55628" x2="2778" y2="64111"/>
                        <a14:foregroundMark x1="2778" y1="64111" x2="8519" y2="78956"/>
                        <a14:foregroundMark x1="8519" y1="78956" x2="18704" y2="75693"/>
                        <a14:foregroundMark x1="18704" y1="75693" x2="14537" y2="61990"/>
                        <a14:foregroundMark x1="14537" y1="61990" x2="10926" y2="56281"/>
                        <a14:foregroundMark x1="36944" y1="8483" x2="44630" y2="11093"/>
                        <a14:backgroundMark x1="1204" y1="55139" x2="185" y2="83524"/>
                        <a14:backgroundMark x1="43358" y1="4237" x2="45492" y2="4554"/>
                        <a14:backgroundMark x1="45112" y1="4151" x2="46759" y2="3915"/>
                        <a14:backgroundMark x1="46759" y1="3915" x2="46810" y2="4322"/>
                        <a14:backgroundMark x1="36296" y1="60522" x2="41111" y2="61501"/>
                        <a14:backgroundMark x1="41111" y1="61501" x2="43981" y2="61011"/>
                      </a14:backgroundRemoval>
                    </a14:imgEffect>
                  </a14:imgLayer>
                </a14:imgProps>
              </a:ext>
            </a:extLst>
          </a:blip>
          <a:srcRect l="53773" r="472"/>
          <a:stretch/>
        </p:blipFill>
        <p:spPr>
          <a:xfrm>
            <a:off x="6764416" y="1413089"/>
            <a:ext cx="958795" cy="11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10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3" name="圖形 2" descr="永續發展性 以實心填滿">
            <a:extLst>
              <a:ext uri="{FF2B5EF4-FFF2-40B4-BE49-F238E27FC236}">
                <a16:creationId xmlns:a16="http://schemas.microsoft.com/office/drawing/2014/main" id="{69CCB767-7D99-940C-AF2D-F93AE420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F4AEDBF-4688-827F-AB47-0F589A35233B}"/>
              </a:ext>
            </a:extLst>
          </p:cNvPr>
          <p:cNvSpPr txBox="1"/>
          <p:nvPr/>
        </p:nvSpPr>
        <p:spPr>
          <a:xfrm>
            <a:off x="1653448" y="18446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不可回收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55525D1-F786-4EAF-C82C-8AA070F8D985}"/>
              </a:ext>
            </a:extLst>
          </p:cNvPr>
          <p:cNvSpPr txBox="1"/>
          <p:nvPr/>
        </p:nvSpPr>
        <p:spPr>
          <a:xfrm>
            <a:off x="1413418" y="1324204"/>
            <a:ext cx="480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C00000"/>
                </a:solidFill>
              </a:rPr>
              <a:t>X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76FEE6F7-845A-4C3C-BFA7-C26BDC99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33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98D520-82E3-BE9D-5D4B-10C4F7E1A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0838" l="826" r="95413">
                        <a14:foregroundMark x1="17615" y1="16959" x2="4128" y2="53606"/>
                        <a14:foregroundMark x1="4128" y1="53606" x2="2385" y2="66082"/>
                        <a14:foregroundMark x1="2385" y1="66082" x2="6606" y2="83821"/>
                        <a14:foregroundMark x1="6606" y1="83821" x2="10183" y2="91228"/>
                        <a14:foregroundMark x1="10183" y1="91228" x2="18073" y2="98246"/>
                        <a14:foregroundMark x1="18073" y1="98246" x2="35505" y2="90643"/>
                        <a14:foregroundMark x1="35505" y1="90643" x2="49083" y2="95322"/>
                        <a14:foregroundMark x1="49083" y1="95322" x2="79908" y2="88889"/>
                        <a14:foregroundMark x1="79908" y1="88889" x2="92385" y2="80117"/>
                        <a14:foregroundMark x1="92385" y1="80117" x2="96988" y2="67263"/>
                        <a14:foregroundMark x1="94485" y1="30349" x2="86147" y2="21053"/>
                        <a14:foregroundMark x1="86147" y1="21053" x2="80000" y2="20468"/>
                        <a14:foregroundMark x1="80000" y1="20468" x2="60367" y2="26316"/>
                        <a14:foregroundMark x1="60367" y1="26316" x2="52110" y2="15205"/>
                        <a14:foregroundMark x1="52110" y1="15205" x2="36339" y2="11966"/>
                        <a14:foregroundMark x1="20345" y1="11642" x2="20092" y2="11696"/>
                        <a14:foregroundMark x1="20092" y1="11696" x2="16789" y2="18519"/>
                        <a14:foregroundMark x1="5963" y1="44639" x2="1651" y2="67836"/>
                        <a14:foregroundMark x1="1651" y1="67836" x2="2844" y2="80117"/>
                        <a14:foregroundMark x1="2844" y1="80117" x2="6422" y2="90253"/>
                        <a14:foregroundMark x1="6422" y1="90253" x2="7064" y2="91033"/>
                        <a14:foregroundMark x1="2569" y1="57505" x2="826" y2="67057"/>
                        <a14:foregroundMark x1="826" y1="67057" x2="2936" y2="84795"/>
                        <a14:foregroundMark x1="41101" y1="67446" x2="34220" y2="76218"/>
                        <a14:foregroundMark x1="34220" y1="76218" x2="42752" y2="83626"/>
                        <a14:foregroundMark x1="42752" y1="83626" x2="46697" y2="66862"/>
                        <a14:foregroundMark x1="46697" y1="66862" x2="42477" y2="57505"/>
                        <a14:foregroundMark x1="42477" y1="57505" x2="40092" y2="62378"/>
                        <a14:foregroundMark x1="15780" y1="65302" x2="8073" y2="67836"/>
                        <a14:foregroundMark x1="8073" y1="67836" x2="11835" y2="85185"/>
                        <a14:foregroundMark x1="11835" y1="85185" x2="21193" y2="84405"/>
                        <a14:foregroundMark x1="21193" y1="84405" x2="23578" y2="70175"/>
                        <a14:foregroundMark x1="23578" y1="70175" x2="22936" y2="67641"/>
                        <a14:foregroundMark x1="35596" y1="56920" x2="30183" y2="51462"/>
                        <a14:foregroundMark x1="30183" y1="51462" x2="28440" y2="38012"/>
                        <a14:foregroundMark x1="28440" y1="38012" x2="37982" y2="37817"/>
                        <a14:foregroundMark x1="37982" y1="37817" x2="40275" y2="50682"/>
                        <a14:foregroundMark x1="40275" y1="50682" x2="31835" y2="58285"/>
                        <a14:foregroundMark x1="26055" y1="32164" x2="21284" y2="22222"/>
                        <a14:foregroundMark x1="21284" y1="22222" x2="31193" y2="18324"/>
                        <a14:foregroundMark x1="31193" y1="18324" x2="46881" y2="19493"/>
                        <a14:foregroundMark x1="46881" y1="19493" x2="52752" y2="29630"/>
                        <a14:foregroundMark x1="52752" y1="29630" x2="47982" y2="33528"/>
                        <a14:foregroundMark x1="47982" y1="33528" x2="26881" y2="31579"/>
                        <a14:foregroundMark x1="28257" y1="17544" x2="36147" y2="15205"/>
                        <a14:foregroundMark x1="36147" y1="15205" x2="45688" y2="18908"/>
                        <a14:foregroundMark x1="45688" y1="18908" x2="39266" y2="29825"/>
                        <a14:foregroundMark x1="39266" y1="29825" x2="30000" y2="30214"/>
                        <a14:foregroundMark x1="30000" y1="30214" x2="27706" y2="18713"/>
                        <a14:foregroundMark x1="27706" y1="18713" x2="27890" y2="16959"/>
                        <a14:backgroundMark x1="20275" y1="11891" x2="25321" y2="10721"/>
                        <a14:backgroundMark x1="25321" y1="10721" x2="36422" y2="11696"/>
                        <a14:backgroundMark x1="94312" y1="30604" x2="97523" y2="38791"/>
                        <a14:backgroundMark x1="97523" y1="38791" x2="98716" y2="58869"/>
                        <a14:backgroundMark x1="98716" y1="58869" x2="97890" y2="67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728" y="3936018"/>
            <a:ext cx="5338544" cy="251254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1094F9-CBB5-D796-E297-2EB3A2B30668}"/>
              </a:ext>
            </a:extLst>
          </p:cNvPr>
          <p:cNvSpPr txBox="1"/>
          <p:nvPr/>
        </p:nvSpPr>
        <p:spPr>
          <a:xfrm>
            <a:off x="1592521" y="2844970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黏膠紙、熱感應紙、衛生紙、便利貼、複寫紙</a:t>
            </a:r>
          </a:p>
        </p:txBody>
      </p:sp>
    </p:spTree>
    <p:extLst>
      <p:ext uri="{BB962C8B-B14F-4D97-AF65-F5344CB8AC3E}">
        <p14:creationId xmlns:p14="http://schemas.microsoft.com/office/powerpoint/2010/main" val="3709872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112773" y="231134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活動四、來一杯現打的紙漿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83DE3C-AF9A-0173-2D3F-DB2874D44EDA}"/>
              </a:ext>
            </a:extLst>
          </p:cNvPr>
          <p:cNvSpPr txBox="1"/>
          <p:nvPr/>
        </p:nvSpPr>
        <p:spPr>
          <a:xfrm>
            <a:off x="2199190" y="1855222"/>
            <a:ext cx="1112327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教師可以搭配學習手冊第二單元再生紙製成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083332-3856-F07C-B761-0CB4983C39A5}"/>
              </a:ext>
            </a:extLst>
          </p:cNvPr>
          <p:cNvSpPr txBox="1"/>
          <p:nvPr/>
        </p:nvSpPr>
        <p:spPr>
          <a:xfrm>
            <a:off x="912940" y="1983334"/>
            <a:ext cx="11079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7223543-E67F-D301-21D2-496906B56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002" y="2714304"/>
            <a:ext cx="2863883" cy="2869657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A00B8F3-DB1B-5B15-6659-7E9D25E69EA4}"/>
              </a:ext>
            </a:extLst>
          </p:cNvPr>
          <p:cNvSpPr txBox="1"/>
          <p:nvPr/>
        </p:nvSpPr>
        <p:spPr>
          <a:xfrm>
            <a:off x="1625484" y="5667260"/>
            <a:ext cx="313739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影片</a:t>
            </a:r>
            <a:r>
              <a:rPr lang="en-US" altLang="zh-TW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：紙的再生製程</a:t>
            </a:r>
            <a:endParaRPr lang="zh-TW" altLang="en-US" sz="2400" b="1" i="0" u="none" strike="noStrike" baseline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（片長約</a:t>
            </a:r>
            <a:r>
              <a:rPr lang="en-US" altLang="zh-TW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分鐘）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B1C5FAA-FB56-E7FF-6352-AFBEF1ED5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372" y="2714305"/>
            <a:ext cx="2863882" cy="289866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66E50A9-DF7B-5817-7A9B-5C8B90CEDFBC}"/>
              </a:ext>
            </a:extLst>
          </p:cNvPr>
          <p:cNvSpPr txBox="1"/>
          <p:nvPr/>
        </p:nvSpPr>
        <p:spPr>
          <a:xfrm>
            <a:off x="6052437" y="5667260"/>
            <a:ext cx="3967753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影片</a:t>
            </a:r>
            <a:r>
              <a:rPr lang="en-US" altLang="zh-TW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：再生紙</a:t>
            </a:r>
            <a:r>
              <a:rPr lang="en-US" altLang="zh-TW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DIY</a:t>
            </a:r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參考影片</a:t>
            </a:r>
            <a:endParaRPr lang="zh-TW" altLang="en-US" sz="2400" b="1" i="0" u="none" strike="noStrike" baseline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（片長約</a:t>
            </a:r>
            <a:r>
              <a:rPr lang="en-US" altLang="zh-TW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zh-TW" altLang="en-US" sz="2400" b="1" i="0" u="none" strike="noStrike" baseline="0" dirty="0">
                <a:solidFill>
                  <a:srgbClr val="0070C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分鐘）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75EA57AE-4A6D-E1E6-B09C-C2D21E3A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34</a:t>
            </a:fld>
            <a:endParaRPr kumimoji="1" lang="zh-TW" altLang="en-US"/>
          </a:p>
        </p:txBody>
      </p:sp>
      <p:pic>
        <p:nvPicPr>
          <p:cNvPr id="6" name="圖形 5" descr="媒體簡報 以實心填滿">
            <a:extLst>
              <a:ext uri="{FF2B5EF4-FFF2-40B4-BE49-F238E27FC236}">
                <a16:creationId xmlns:a16="http://schemas.microsoft.com/office/drawing/2014/main" id="{1D9F08FF-DB2B-1BBD-9005-ADA5876AA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6799" y="5667260"/>
            <a:ext cx="525196" cy="525196"/>
          </a:xfrm>
          <a:prstGeom prst="rect">
            <a:avLst/>
          </a:prstGeom>
        </p:spPr>
      </p:pic>
      <p:pic>
        <p:nvPicPr>
          <p:cNvPr id="9" name="圖形 8" descr="媒體簡報 以實心填滿">
            <a:extLst>
              <a:ext uri="{FF2B5EF4-FFF2-40B4-BE49-F238E27FC236}">
                <a16:creationId xmlns:a16="http://schemas.microsoft.com/office/drawing/2014/main" id="{566E952D-AAE2-2A92-B5AF-9F8590B22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0214" y="5667260"/>
            <a:ext cx="525196" cy="5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1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237872" y="521583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創意再生紙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</a:p>
        </p:txBody>
      </p:sp>
      <p:pic>
        <p:nvPicPr>
          <p:cNvPr id="7" name="圖形 6" descr="紙箱 以實心填滿">
            <a:extLst>
              <a:ext uri="{FF2B5EF4-FFF2-40B4-BE49-F238E27FC236}">
                <a16:creationId xmlns:a16="http://schemas.microsoft.com/office/drawing/2014/main" id="{B78543F5-CE6E-994C-E953-C5359E48F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1784217"/>
            <a:ext cx="804441" cy="80444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671A75F-9378-5942-AC5A-588C19F424FB}"/>
              </a:ext>
            </a:extLst>
          </p:cNvPr>
          <p:cNvSpPr txBox="1"/>
          <p:nvPr/>
        </p:nvSpPr>
        <p:spPr>
          <a:xfrm>
            <a:off x="1717381" y="1860732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創意再生紙使用材料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F070C4-F704-925B-936D-BC1840C59379}"/>
              </a:ext>
            </a:extLst>
          </p:cNvPr>
          <p:cNvSpPr txBox="1"/>
          <p:nvPr/>
        </p:nvSpPr>
        <p:spPr>
          <a:xfrm>
            <a:off x="1717381" y="2588658"/>
            <a:ext cx="8468342" cy="113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果汁機一台、廢紙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廣告單、飲料紙盒等紙製品數個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、木框、紗網、海綿菜瓜布、吸水布、大塑膠盆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5ABF25-83C2-063F-04B5-371D6945C982}"/>
              </a:ext>
            </a:extLst>
          </p:cNvPr>
          <p:cNvSpPr txBox="1"/>
          <p:nvPr/>
        </p:nvSpPr>
        <p:spPr>
          <a:xfrm>
            <a:off x="8865323" y="0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E0DEB3-6371-9C4C-D8BC-EC8525BB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35</a:t>
            </a:fld>
            <a:endParaRPr kumimoji="1" lang="zh-TW" altLang="en-US"/>
          </a:p>
        </p:txBody>
      </p:sp>
      <p:pic>
        <p:nvPicPr>
          <p:cNvPr id="4098" name="Picture 2" descr="親子同樂DIY】在家也能讓孩子體驗【自製再生紙】 @ 小莉姐:: 痞客邦::">
            <a:extLst>
              <a:ext uri="{FF2B5EF4-FFF2-40B4-BE49-F238E27FC236}">
                <a16:creationId xmlns:a16="http://schemas.microsoft.com/office/drawing/2014/main" id="{0ABC1A17-9EE8-3CBD-D653-6658EF79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67" r="95167">
                        <a14:foregroundMark x1="30333" y1="28667" x2="22667" y2="20444"/>
                        <a14:foregroundMark x1="22667" y1="20444" x2="7167" y2="32444"/>
                        <a14:foregroundMark x1="7167" y1="32444" x2="1333" y2="44000"/>
                        <a14:foregroundMark x1="1333" y1="44000" x2="7667" y2="66667"/>
                        <a14:foregroundMark x1="7667" y1="66667" x2="21667" y2="85111"/>
                        <a14:foregroundMark x1="21667" y1="85111" x2="37000" y2="72889"/>
                        <a14:foregroundMark x1="82167" y1="26444" x2="93833" y2="34667"/>
                        <a14:foregroundMark x1="93833" y1="34667" x2="95333" y2="46889"/>
                        <a14:foregroundMark x1="95333" y1="46889" x2="90833" y2="56667"/>
                        <a14:foregroundMark x1="8667" y1="32667" x2="167" y2="39333"/>
                        <a14:foregroundMark x1="167" y1="39333" x2="7833" y2="4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68" y="3688458"/>
            <a:ext cx="3860639" cy="28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84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descr="徽章 (記號1) 以實心填滿">
            <a:extLst>
              <a:ext uri="{FF2B5EF4-FFF2-40B4-BE49-F238E27FC236}">
                <a16:creationId xmlns:a16="http://schemas.microsoft.com/office/drawing/2014/main" id="{BA4113B3-CECF-3DD2-3CC5-37B60F28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152215"/>
            <a:ext cx="550099" cy="55009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850765-0A06-A5BE-9671-F7FFB2C746F5}"/>
              </a:ext>
            </a:extLst>
          </p:cNvPr>
          <p:cNvSpPr txBox="1"/>
          <p:nvPr/>
        </p:nvSpPr>
        <p:spPr>
          <a:xfrm>
            <a:off x="1463040" y="2196432"/>
            <a:ext cx="6599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：將紗網固定在木框上，形成一個抄紙網</a:t>
            </a:r>
          </a:p>
          <a:p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 descr="徽章 (記號1) 以實心填滿">
            <a:extLst>
              <a:ext uri="{FF2B5EF4-FFF2-40B4-BE49-F238E27FC236}">
                <a16:creationId xmlns:a16="http://schemas.microsoft.com/office/drawing/2014/main" id="{674572A2-E864-83F7-5500-F12A3FE3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3263006"/>
            <a:ext cx="550099" cy="55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E5E43B-9AEB-D7F4-2A92-709CC2FEC45A}"/>
              </a:ext>
            </a:extLst>
          </p:cNvPr>
          <p:cNvSpPr txBox="1"/>
          <p:nvPr/>
        </p:nvSpPr>
        <p:spPr>
          <a:xfrm>
            <a:off x="1463040" y="3144613"/>
            <a:ext cx="10394734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：把飲料紙盒、紙製品剪碎，泡水至少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分鐘（提早至前一天開始泡，  　　 　　  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攪打出來的纖維會更細緻、好操作；飲料紙盒須先洗淨、撕去塑膠 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薄膜）</a:t>
            </a: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64178815-A20C-A94E-D364-F11C5634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5125219"/>
            <a:ext cx="550099" cy="5500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36F24F-B504-DBF9-26E0-436A4BAC3AA0}"/>
              </a:ext>
            </a:extLst>
          </p:cNvPr>
          <p:cNvSpPr txBox="1"/>
          <p:nvPr/>
        </p:nvSpPr>
        <p:spPr>
          <a:xfrm>
            <a:off x="1463040" y="5037236"/>
            <a:ext cx="8754320" cy="1686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：加水將泡水的碎紙打成漿後，取出其中的鋁箔、塑膠薄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膜等物質，並予以回收。</a:t>
            </a:r>
          </a:p>
          <a:p>
            <a:pPr>
              <a:lnSpc>
                <a:spcPct val="150000"/>
              </a:lnSpc>
            </a:pP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雲朵形 7">
            <a:extLst>
              <a:ext uri="{FF2B5EF4-FFF2-40B4-BE49-F238E27FC236}">
                <a16:creationId xmlns:a16="http://schemas.microsoft.com/office/drawing/2014/main" id="{505DF47F-8F0C-611A-AD51-9715FE0F2EE8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0DEF4D-36BA-476E-DB8C-BD8DD7190D1E}"/>
              </a:ext>
            </a:extLst>
          </p:cNvPr>
          <p:cNvSpPr txBox="1"/>
          <p:nvPr/>
        </p:nvSpPr>
        <p:spPr>
          <a:xfrm>
            <a:off x="8237872" y="521583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創意再生紙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4D4D68D-7983-327F-0494-08BEF82369BC}"/>
              </a:ext>
            </a:extLst>
          </p:cNvPr>
          <p:cNvSpPr txBox="1"/>
          <p:nvPr/>
        </p:nvSpPr>
        <p:spPr>
          <a:xfrm>
            <a:off x="8865323" y="0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D54A37-3A54-EF9E-5C5F-09F612D68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658" y="5080248"/>
            <a:ext cx="1548389" cy="1494996"/>
          </a:xfrm>
          <a:prstGeom prst="flowChartConnector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19CB58-6B05-B571-3E07-2A36D120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47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descr="徽章 (記號1) 以實心填滿">
            <a:extLst>
              <a:ext uri="{FF2B5EF4-FFF2-40B4-BE49-F238E27FC236}">
                <a16:creationId xmlns:a16="http://schemas.microsoft.com/office/drawing/2014/main" id="{BA4113B3-CECF-3DD2-3CC5-37B60F28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152215"/>
            <a:ext cx="550099" cy="55009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850765-0A06-A5BE-9671-F7FFB2C746F5}"/>
              </a:ext>
            </a:extLst>
          </p:cNvPr>
          <p:cNvSpPr txBox="1"/>
          <p:nvPr/>
        </p:nvSpPr>
        <p:spPr>
          <a:xfrm>
            <a:off x="1463040" y="2196432"/>
            <a:ext cx="457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４：將紙漿倒入大塑膠盆中</a:t>
            </a:r>
          </a:p>
        </p:txBody>
      </p:sp>
      <p:pic>
        <p:nvPicPr>
          <p:cNvPr id="10" name="圖形 9" descr="徽章 (記號1) 以實心填滿">
            <a:extLst>
              <a:ext uri="{FF2B5EF4-FFF2-40B4-BE49-F238E27FC236}">
                <a16:creationId xmlns:a16="http://schemas.microsoft.com/office/drawing/2014/main" id="{674572A2-E864-83F7-5500-F12A3FE3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3263006"/>
            <a:ext cx="550099" cy="55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E5E43B-9AEB-D7F4-2A92-709CC2FEC45A}"/>
              </a:ext>
            </a:extLst>
          </p:cNvPr>
          <p:cNvSpPr txBox="1"/>
          <p:nvPr/>
        </p:nvSpPr>
        <p:spPr>
          <a:xfrm>
            <a:off x="1463040" y="3144613"/>
            <a:ext cx="808607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５：用剛剛製作的抄紙網撈起紙漿，並用來回數次，       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讓紙漿平均分布於抄紙網上</a:t>
            </a: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64178815-A20C-A94E-D364-F11C5634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4696956"/>
            <a:ext cx="550099" cy="5500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36F24F-B504-DBF9-26E0-436A4BAC3AA0}"/>
              </a:ext>
            </a:extLst>
          </p:cNvPr>
          <p:cNvSpPr txBox="1"/>
          <p:nvPr/>
        </p:nvSpPr>
        <p:spPr>
          <a:xfrm>
            <a:off x="1463040" y="4608973"/>
            <a:ext cx="822497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：用海綿菜瓜布輕輕按壓抄紙網上的紙漿，將紙漿壓　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   平，並把水分吸乾，形成紙張狀</a:t>
            </a:r>
          </a:p>
        </p:txBody>
      </p:sp>
      <p:sp>
        <p:nvSpPr>
          <p:cNvPr id="8" name="雲朵形 7">
            <a:extLst>
              <a:ext uri="{FF2B5EF4-FFF2-40B4-BE49-F238E27FC236}">
                <a16:creationId xmlns:a16="http://schemas.microsoft.com/office/drawing/2014/main" id="{505DF47F-8F0C-611A-AD51-9715FE0F2EE8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0DEF4D-36BA-476E-DB8C-BD8DD7190D1E}"/>
              </a:ext>
            </a:extLst>
          </p:cNvPr>
          <p:cNvSpPr txBox="1"/>
          <p:nvPr/>
        </p:nvSpPr>
        <p:spPr>
          <a:xfrm>
            <a:off x="8237872" y="521583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創意再生紙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4D4D68D-7983-327F-0494-08BEF82369BC}"/>
              </a:ext>
            </a:extLst>
          </p:cNvPr>
          <p:cNvSpPr txBox="1"/>
          <p:nvPr/>
        </p:nvSpPr>
        <p:spPr>
          <a:xfrm>
            <a:off x="8865323" y="0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D6D996-593B-B021-7F80-E7BD7A7FD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863" y="1908236"/>
            <a:ext cx="1976227" cy="1879236"/>
          </a:xfrm>
          <a:prstGeom prst="flowChartConnector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B01484C-C5A8-EC2E-A07D-10C7880C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9545" y="3815346"/>
            <a:ext cx="1823526" cy="1780314"/>
          </a:xfrm>
          <a:prstGeom prst="flowChartConnector">
            <a:avLst/>
          </a:prstGeom>
        </p:spPr>
      </p:pic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A24EC9CD-ED9D-46BE-BD6D-9FC89997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49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descr="徽章 (記號1) 以實心填滿">
            <a:extLst>
              <a:ext uri="{FF2B5EF4-FFF2-40B4-BE49-F238E27FC236}">
                <a16:creationId xmlns:a16="http://schemas.microsoft.com/office/drawing/2014/main" id="{BA4113B3-CECF-3DD2-3CC5-37B60F28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2152215"/>
            <a:ext cx="550099" cy="55009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850765-0A06-A5BE-9671-F7FFB2C746F5}"/>
              </a:ext>
            </a:extLst>
          </p:cNvPr>
          <p:cNvSpPr txBox="1"/>
          <p:nvPr/>
        </p:nvSpPr>
        <p:spPr>
          <a:xfrm>
            <a:off x="1463039" y="2196432"/>
            <a:ext cx="109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７：待水分吸引乾後，將紙張輕輕拿起，放在吸水布上，吸取多餘水分</a:t>
            </a:r>
          </a:p>
        </p:txBody>
      </p:sp>
      <p:pic>
        <p:nvPicPr>
          <p:cNvPr id="10" name="圖形 9" descr="徽章 (記號1) 以實心填滿">
            <a:extLst>
              <a:ext uri="{FF2B5EF4-FFF2-40B4-BE49-F238E27FC236}">
                <a16:creationId xmlns:a16="http://schemas.microsoft.com/office/drawing/2014/main" id="{674572A2-E864-83F7-5500-F12A3FE3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1" y="3263006"/>
            <a:ext cx="550099" cy="55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E5E43B-9AEB-D7F4-2A92-709CC2FEC45A}"/>
              </a:ext>
            </a:extLst>
          </p:cNvPr>
          <p:cNvSpPr txBox="1"/>
          <p:nvPr/>
        </p:nvSpPr>
        <p:spPr>
          <a:xfrm>
            <a:off x="1463040" y="3144613"/>
            <a:ext cx="10394734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：將吸水布及紙張平放、陰乾，就大功告成了</a:t>
            </a:r>
          </a:p>
        </p:txBody>
      </p:sp>
      <p:sp>
        <p:nvSpPr>
          <p:cNvPr id="8" name="雲朵形 7">
            <a:extLst>
              <a:ext uri="{FF2B5EF4-FFF2-40B4-BE49-F238E27FC236}">
                <a16:creationId xmlns:a16="http://schemas.microsoft.com/office/drawing/2014/main" id="{505DF47F-8F0C-611A-AD51-9715FE0F2EE8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40DEF4D-36BA-476E-DB8C-BD8DD7190D1E}"/>
              </a:ext>
            </a:extLst>
          </p:cNvPr>
          <p:cNvSpPr txBox="1"/>
          <p:nvPr/>
        </p:nvSpPr>
        <p:spPr>
          <a:xfrm>
            <a:off x="8255732" y="521583"/>
            <a:ext cx="3602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創意再生紙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4D4D68D-7983-327F-0494-08BEF82369BC}"/>
              </a:ext>
            </a:extLst>
          </p:cNvPr>
          <p:cNvSpPr txBox="1"/>
          <p:nvPr/>
        </p:nvSpPr>
        <p:spPr>
          <a:xfrm>
            <a:off x="8877781" y="0"/>
            <a:ext cx="2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A16B41-4E11-B92D-9BA3-18D500F5D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619" y="4665027"/>
            <a:ext cx="2349900" cy="2225661"/>
          </a:xfrm>
          <a:prstGeom prst="flowChartConnector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66EC17-F0FA-AC0C-EF8A-482277DFF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660" y="2844013"/>
            <a:ext cx="2700635" cy="2447329"/>
          </a:xfrm>
          <a:prstGeom prst="flowChartConnector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2573AE1-9EB3-299D-C47D-E3B1383F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38</a:t>
            </a:fld>
            <a:endParaRPr kumimoji="1"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7DF7E3-EB12-5B29-80D5-BE19FFDB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1" y="4165404"/>
            <a:ext cx="2362718" cy="23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CE657C3-A8A8-4337-B403-E12DAE8E8A08}"/>
              </a:ext>
            </a:extLst>
          </p:cNvPr>
          <p:cNvSpPr txBox="1"/>
          <p:nvPr/>
        </p:nvSpPr>
        <p:spPr>
          <a:xfrm>
            <a:off x="3890927" y="487584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飲料紙盒再生手抄紙影片</a:t>
            </a:r>
            <a:endParaRPr lang="en-US" altLang="zh-TW" sz="2400" b="1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片長約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pic>
        <p:nvPicPr>
          <p:cNvPr id="5" name="圖形 4" descr="媒體簡報 以實心填滿">
            <a:extLst>
              <a:ext uri="{FF2B5EF4-FFF2-40B4-BE49-F238E27FC236}">
                <a16:creationId xmlns:a16="http://schemas.microsoft.com/office/drawing/2014/main" id="{4446FE82-C332-E414-E29E-4171A3B09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5731" y="5028743"/>
            <a:ext cx="525196" cy="5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9151A87-6AB7-60C0-7F64-A2FF7527DBE0}"/>
              </a:ext>
            </a:extLst>
          </p:cNvPr>
          <p:cNvSpPr txBox="1"/>
          <p:nvPr/>
        </p:nvSpPr>
        <p:spPr>
          <a:xfrm>
            <a:off x="1781620" y="2040037"/>
            <a:ext cx="9770300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可以根據想製成的手抄紙，使用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不同的紙製品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，如希望製成色彩繽紛的紙張，則可加入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顏色亮麗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的廣告紙、紙盒等；也可以加入樹葉，製成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不同纖維質感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的紙張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 descr="徽章 (記號1) 以實心填滿">
            <a:extLst>
              <a:ext uri="{FF2B5EF4-FFF2-40B4-BE49-F238E27FC236}">
                <a16:creationId xmlns:a16="http://schemas.microsoft.com/office/drawing/2014/main" id="{758BAC59-0C4B-D8EC-599C-042A06561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238342"/>
            <a:ext cx="674225" cy="6742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11342D-1D00-F567-D1C3-1898F846D868}"/>
              </a:ext>
            </a:extLst>
          </p:cNvPr>
          <p:cNvSpPr txBox="1"/>
          <p:nvPr/>
        </p:nvSpPr>
        <p:spPr>
          <a:xfrm>
            <a:off x="1781620" y="4402450"/>
            <a:ext cx="977030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在抄紙階段，可以在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中途加入壓花等裝飾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，再鋪上薄薄一層紙漿，形成有壓花的手抄紙，可以請學生發揮巧思，製作各種美麗的紙張</a:t>
            </a:r>
          </a:p>
        </p:txBody>
      </p:sp>
      <p:pic>
        <p:nvPicPr>
          <p:cNvPr id="14" name="圖形 13" descr="徽章 (記號1) 以實心填滿">
            <a:extLst>
              <a:ext uri="{FF2B5EF4-FFF2-40B4-BE49-F238E27FC236}">
                <a16:creationId xmlns:a16="http://schemas.microsoft.com/office/drawing/2014/main" id="{512AA0AE-185A-5D9D-7FEC-A86E7E28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4649025"/>
            <a:ext cx="674225" cy="674225"/>
          </a:xfrm>
          <a:prstGeom prst="rect">
            <a:avLst/>
          </a:prstGeom>
        </p:spPr>
      </p:pic>
      <p:sp>
        <p:nvSpPr>
          <p:cNvPr id="2" name="雲朵形 1">
            <a:extLst>
              <a:ext uri="{FF2B5EF4-FFF2-40B4-BE49-F238E27FC236}">
                <a16:creationId xmlns:a16="http://schemas.microsoft.com/office/drawing/2014/main" id="{77F8FEB5-B70D-7975-BC28-4831DA40BC1B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BB3A46-22FC-750C-B8DA-4EFCD048F45F}"/>
              </a:ext>
            </a:extLst>
          </p:cNvPr>
          <p:cNvSpPr txBox="1"/>
          <p:nvPr/>
        </p:nvSpPr>
        <p:spPr>
          <a:xfrm>
            <a:off x="8589959" y="521583"/>
            <a:ext cx="3602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小秘訣！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307391-547A-AEAB-A7CF-57311D23E1BF}"/>
              </a:ext>
            </a:extLst>
          </p:cNvPr>
          <p:cNvSpPr txBox="1"/>
          <p:nvPr/>
        </p:nvSpPr>
        <p:spPr>
          <a:xfrm>
            <a:off x="8877781" y="0"/>
            <a:ext cx="251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CC0708-AEFD-139A-1720-91BE8709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16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50D08-E4EF-77E8-164C-DC5D2A52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710C031-C77D-4E84-EED2-4007E3D0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</a:t>
            </a:fld>
            <a:endParaRPr kumimoji="1" lang="zh-TW" altLang="en-US"/>
          </a:p>
        </p:txBody>
      </p:sp>
      <p:pic>
        <p:nvPicPr>
          <p:cNvPr id="10" name="圖片 10" descr="一張含有 地圖 的圖片&#10;&#10;自動產生的描述">
            <a:extLst>
              <a:ext uri="{FF2B5EF4-FFF2-40B4-BE49-F238E27FC236}">
                <a16:creationId xmlns:a16="http://schemas.microsoft.com/office/drawing/2014/main" id="{67994699-3994-96E9-F19B-EB1C0BB8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566"/>
            <a:ext cx="12203501" cy="686312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9DB57CE-4805-B84F-48FB-48D7AC33D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965" y="308045"/>
            <a:ext cx="535725" cy="39881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D8F848E-4B26-65E6-F857-3E015025B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34" y="270906"/>
            <a:ext cx="882891" cy="47309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7F2C03-AA4D-BA3A-72FA-98FF902F1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85" y="270906"/>
            <a:ext cx="474929" cy="4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8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586308" y="187469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活動五、紙的神奇變身術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83DE3C-AF9A-0173-2D3F-DB2874D44EDA}"/>
              </a:ext>
            </a:extLst>
          </p:cNvPr>
          <p:cNvSpPr txBox="1"/>
          <p:nvPr/>
        </p:nvSpPr>
        <p:spPr>
          <a:xfrm>
            <a:off x="2199190" y="1855222"/>
            <a:ext cx="1112327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教師可以搭配學習手冊第三單元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083332-3856-F07C-B761-0CB4983C39A5}"/>
              </a:ext>
            </a:extLst>
          </p:cNvPr>
          <p:cNvSpPr txBox="1"/>
          <p:nvPr/>
        </p:nvSpPr>
        <p:spPr>
          <a:xfrm>
            <a:off x="912940" y="1983334"/>
            <a:ext cx="11079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88AA2CF-01A8-0855-30E8-50059254E5F5}"/>
              </a:ext>
            </a:extLst>
          </p:cNvPr>
          <p:cNvSpPr txBox="1"/>
          <p:nvPr/>
        </p:nvSpPr>
        <p:spPr>
          <a:xfrm>
            <a:off x="1781620" y="2867528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想一想，你身邊有什麼紙回收製品？</a:t>
            </a:r>
          </a:p>
        </p:txBody>
      </p:sp>
      <p:pic>
        <p:nvPicPr>
          <p:cNvPr id="6" name="圖形 5" descr="徽章 (問號) 以實心填滿">
            <a:extLst>
              <a:ext uri="{FF2B5EF4-FFF2-40B4-BE49-F238E27FC236}">
                <a16:creationId xmlns:a16="http://schemas.microsoft.com/office/drawing/2014/main" id="{40B40CDE-9025-6DB5-7C75-19B975EA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2867528"/>
            <a:ext cx="674225" cy="67422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3A25F9A-9A76-C434-3EA2-E721F4C32491}"/>
              </a:ext>
            </a:extLst>
          </p:cNvPr>
          <p:cNvSpPr txBox="1"/>
          <p:nvPr/>
        </p:nvSpPr>
        <p:spPr>
          <a:xfrm>
            <a:off x="1781620" y="3855068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讓我們天馬行空的一起想一想，紙回收還可以做成什麼呢？</a:t>
            </a:r>
          </a:p>
        </p:txBody>
      </p:sp>
      <p:pic>
        <p:nvPicPr>
          <p:cNvPr id="9" name="圖形 8" descr="徽章 (問號) 以實心填滿">
            <a:extLst>
              <a:ext uri="{FF2B5EF4-FFF2-40B4-BE49-F238E27FC236}">
                <a16:creationId xmlns:a16="http://schemas.microsoft.com/office/drawing/2014/main" id="{BCECFE27-784E-8C31-DA23-268A8BC6C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940" y="3855068"/>
            <a:ext cx="674225" cy="674225"/>
          </a:xfrm>
          <a:prstGeom prst="rect">
            <a:avLst/>
          </a:prstGeom>
        </p:spPr>
      </p:pic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79DB4757-CA0C-3DE5-F660-78782349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09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雲朵形 7">
            <a:extLst>
              <a:ext uri="{FF2B5EF4-FFF2-40B4-BE49-F238E27FC236}">
                <a16:creationId xmlns:a16="http://schemas.microsoft.com/office/drawing/2014/main" id="{6C24FE34-949C-6317-F5BB-297AEA539083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3FEF86-0733-DE61-E7BE-7E59266ADBC3}"/>
              </a:ext>
            </a:extLst>
          </p:cNvPr>
          <p:cNvSpPr txBox="1"/>
          <p:nvPr/>
        </p:nvSpPr>
        <p:spPr>
          <a:xfrm>
            <a:off x="7586308" y="187469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活動五、紙的神奇變身術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D8F28A-63EE-D372-D990-522ADD86E764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58C29E1F-EDBA-0957-1516-4C424A8F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41</a:t>
            </a:fld>
            <a:endParaRPr kumimoji="1" lang="zh-TW" altLang="en-US"/>
          </a:p>
        </p:txBody>
      </p:sp>
      <p:pic>
        <p:nvPicPr>
          <p:cNvPr id="3074" name="Picture 2" descr="影像預覽">
            <a:extLst>
              <a:ext uri="{FF2B5EF4-FFF2-40B4-BE49-F238E27FC236}">
                <a16:creationId xmlns:a16="http://schemas.microsoft.com/office/drawing/2014/main" id="{4ED9EEA2-1C66-5B80-5107-147F1C21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6988" l="1066" r="96236">
                        <a14:foregroundMark x1="15023" y1="26143" x2="26582" y2="35180"/>
                        <a14:foregroundMark x1="17355" y1="19634" x2="17988" y2="13125"/>
                        <a14:foregroundMark x1="6296" y1="47445" x2="6296" y2="60086"/>
                        <a14:foregroundMark x1="1099" y1="41635" x2="3764" y2="61969"/>
                        <a14:foregroundMark x1="9793" y1="38892" x2="19853" y2="45401"/>
                        <a14:foregroundMark x1="45603" y1="36686" x2="50033" y2="19903"/>
                        <a14:foregroundMark x1="46969" y1="16998" x2="48235" y2="11834"/>
                        <a14:foregroundMark x1="43571" y1="5379" x2="50266" y2="19742"/>
                        <a14:foregroundMark x1="42838" y1="6724" x2="44004" y2="20764"/>
                        <a14:foregroundMark x1="42938" y1="6186" x2="51965" y2="13394"/>
                        <a14:foregroundMark x1="51099" y1="16998" x2="50999" y2="13394"/>
                        <a14:foregroundMark x1="48135" y1="46692" x2="53065" y2="45293"/>
                        <a14:foregroundMark x1="66822" y1="38892" x2="72219" y2="36256"/>
                        <a14:foregroundMark x1="70886" y1="53954" x2="64057" y2="74018"/>
                        <a14:foregroundMark x1="64057" y1="74018" x2="69887" y2="75148"/>
                        <a14:foregroundMark x1="75383" y1="60785" x2="75383" y2="60785"/>
                        <a14:foregroundMark x1="76183" y1="40237" x2="78714" y2="16945"/>
                        <a14:foregroundMark x1="78714" y1="16945" x2="96369" y2="63690"/>
                        <a14:foregroundMark x1="96369" y1="63690" x2="93804" y2="85691"/>
                        <a14:foregroundMark x1="93804" y1="85691" x2="83926" y2="94324"/>
                        <a14:foregroundMark x1="79713" y1="94812" x2="70386" y2="77407"/>
                        <a14:foregroundMark x1="96236" y1="56912" x2="92971" y2="44809"/>
                        <a14:foregroundMark x1="92925" y1="41044" x2="93138" y2="44809"/>
                        <a14:foregroundMark x1="57395" y1="48252" x2="56895" y2="24529"/>
                        <a14:foregroundMark x1="56895" y1="24529" x2="69187" y2="40183"/>
                        <a14:foregroundMark x1="69187" y1="40183" x2="58927" y2="49812"/>
                        <a14:foregroundMark x1="66855" y1="29102" x2="64024" y2="26789"/>
                        <a14:foregroundMark x1="64457" y1="26573" x2="64457" y2="26573"/>
                        <a14:foregroundMark x1="64124" y1="23830" x2="64757" y2="22808"/>
                        <a14:foregroundMark x1="66156" y1="25390" x2="64357" y2="19742"/>
                        <a14:foregroundMark x1="63189" y1="8316" x2="64324" y2="5810"/>
                        <a14:foregroundMark x1="60137" y1="15058" x2="62034" y2="10869"/>
                        <a14:foregroundMark x1="58528" y1="18612" x2="59930" y2="15516"/>
                        <a14:foregroundMark x1="60793" y1="12910" x2="61559" y2="10705"/>
                        <a14:foregroundMark x1="58959" y1="14123" x2="58394" y2="16622"/>
                        <a14:foregroundMark x1="60227" y1="9198" x2="60093" y2="12265"/>
                        <a14:foregroundMark x1="60626" y1="8876" x2="61659" y2="10328"/>
                        <a14:foregroundMark x1="68121" y1="16568" x2="70453" y2="19473"/>
                        <a14:foregroundMark x1="67688" y1="15385" x2="68954" y2="16245"/>
                        <a14:foregroundMark x1="58827" y1="17267" x2="58161" y2="18182"/>
                        <a14:foregroundMark x1="58728" y1="16729" x2="56862" y2="32706"/>
                        <a14:foregroundMark x1="57761" y1="45132" x2="58528" y2="44809"/>
                        <a14:foregroundMark x1="58161" y1="44863" x2="58261" y2="46423"/>
                        <a14:foregroundMark x1="59594" y1="44379" x2="57562" y2="46423"/>
                        <a14:foregroundMark x1="58759" y1="12414" x2="57295" y2="15546"/>
                        <a14:foregroundMark x1="61925" y1="7477" x2="61859" y2="13556"/>
                        <a14:foregroundMark x1="67522" y1="15277" x2="68388" y2="15008"/>
                        <a14:foregroundMark x1="65723" y1="14954" x2="69654" y2="20925"/>
                        <a14:foregroundMark x1="57628" y1="31469" x2="57662" y2="33082"/>
                        <a14:backgroundMark x1="80180" y1="97310" x2="82245" y2="95428"/>
                        <a14:backgroundMark x1="79347" y1="96450" x2="81779" y2="96127"/>
                        <a14:backgroundMark x1="78748" y1="95858" x2="86176" y2="94997"/>
                        <a14:backgroundMark x1="78914" y1="96557" x2="80180" y2="96127"/>
                        <a14:backgroundMark x1="80446" y1="99516" x2="79480" y2="98063"/>
                        <a14:backgroundMark x1="80713" y1="97472" x2="81179" y2="97579"/>
                        <a14:backgroundMark x1="70586" y1="36256" x2="72085" y2="36041"/>
                        <a14:backgroundMark x1="70953" y1="35987" x2="72652" y2="36256"/>
                        <a14:backgroundMark x1="62425" y1="7907" x2="62825" y2="11512"/>
                        <a14:backgroundMark x1="59594" y1="12641" x2="59360" y2="14847"/>
                        <a14:backgroundMark x1="59527" y1="12372" x2="59793" y2="15546"/>
                        <a14:backgroundMark x1="59893" y1="16030" x2="60060" y2="14847"/>
                        <a14:backgroundMark x1="92905" y1="41205" x2="93271" y2="41904"/>
                        <a14:backgroundMark x1="92305" y1="41097" x2="93005" y2="42066"/>
                        <a14:backgroundMark x1="93304" y1="40828" x2="92938" y2="39484"/>
                        <a14:backgroundMark x1="94470" y1="42657" x2="91406" y2="38193"/>
                        <a14:backgroundMark x1="94171" y1="41958" x2="91839" y2="41904"/>
                        <a14:backgroundMark x1="92638" y1="37762" x2="94270" y2="40775"/>
                        <a14:backgroundMark x1="91139" y1="35180" x2="92905" y2="40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9" y="2318196"/>
            <a:ext cx="4722306" cy="29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影像預覽">
            <a:extLst>
              <a:ext uri="{FF2B5EF4-FFF2-40B4-BE49-F238E27FC236}">
                <a16:creationId xmlns:a16="http://schemas.microsoft.com/office/drawing/2014/main" id="{E86D89F6-C431-8325-97B9-BDDF3E314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影像預覽">
            <a:extLst>
              <a:ext uri="{FF2B5EF4-FFF2-40B4-BE49-F238E27FC236}">
                <a16:creationId xmlns:a16="http://schemas.microsoft.com/office/drawing/2014/main" id="{EAE1C039-991E-2B5F-97DD-8B5621C19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570" y="2318196"/>
            <a:ext cx="2404408" cy="240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388E9C9-93EE-2841-A64A-BD20D7623F32}"/>
              </a:ext>
            </a:extLst>
          </p:cNvPr>
          <p:cNvSpPr txBox="1"/>
          <p:nvPr/>
        </p:nvSpPr>
        <p:spPr>
          <a:xfrm>
            <a:off x="2362608" y="534924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紙樂屋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FB08A5F-21AD-4B9A-E7B3-2A6E05F535E3}"/>
              </a:ext>
            </a:extLst>
          </p:cNvPr>
          <p:cNvSpPr txBox="1"/>
          <p:nvPr/>
        </p:nvSpPr>
        <p:spPr>
          <a:xfrm>
            <a:off x="7586308" y="531753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環保抽取式衛生紙</a:t>
            </a:r>
          </a:p>
        </p:txBody>
      </p:sp>
      <p:pic>
        <p:nvPicPr>
          <p:cNvPr id="3076" name="Picture 4" descr="影像預覽">
            <a:extLst>
              <a:ext uri="{FF2B5EF4-FFF2-40B4-BE49-F238E27FC236}">
                <a16:creationId xmlns:a16="http://schemas.microsoft.com/office/drawing/2014/main" id="{DC7ACD46-A8D2-9AB3-2668-505E2C65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9" b="91911" l="10000" r="90000">
                        <a14:foregroundMark x1="10313" y1="36928" x2="10313" y2="36928"/>
                        <a14:foregroundMark x1="12188" y1="37749" x2="12188" y2="37749"/>
                        <a14:foregroundMark x1="10781" y1="37515" x2="10156" y2="63892"/>
                        <a14:foregroundMark x1="10156" y1="63892" x2="13984" y2="73388"/>
                        <a14:foregroundMark x1="10313" y1="74209" x2="11328" y2="67644"/>
                        <a14:foregroundMark x1="11563" y1="73740" x2="69219" y2="86049"/>
                        <a14:foregroundMark x1="69219" y1="86049" x2="77969" y2="91911"/>
                        <a14:foregroundMark x1="89375" y1="44783" x2="89609" y2="52638"/>
                        <a14:foregroundMark x1="89531" y1="52638" x2="89219" y2="63189"/>
                        <a14:foregroundMark x1="88203" y1="53927" x2="87109" y2="73388"/>
                        <a14:foregroundMark x1="21406" y1="78664" x2="47891" y2="79953"/>
                        <a14:foregroundMark x1="47891" y1="79953" x2="75391" y2="88863"/>
                        <a14:foregroundMark x1="75391" y1="88863" x2="26563" y2="77843"/>
                        <a14:foregroundMark x1="46172" y1="83236" x2="77813" y2="91325"/>
                        <a14:foregroundMark x1="26563" y1="12544" x2="42031" y2="5979"/>
                        <a14:foregroundMark x1="42031" y1="5979" x2="56016" y2="10434"/>
                        <a14:foregroundMark x1="56016" y1="10434" x2="57266" y2="11958"/>
                        <a14:foregroundMark x1="45313" y1="56975" x2="51094" y2="48417"/>
                        <a14:foregroundMark x1="43594" y1="47948" x2="55703" y2="5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85" y="3260677"/>
            <a:ext cx="2876542" cy="19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595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8673087" y="24832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補充小知識！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11342D-1D00-F567-D1C3-1898F846D868}"/>
              </a:ext>
            </a:extLst>
          </p:cNvPr>
          <p:cNvSpPr txBox="1"/>
          <p:nvPr/>
        </p:nvSpPr>
        <p:spPr>
          <a:xfrm>
            <a:off x="1324420" y="4127294"/>
            <a:ext cx="977030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因為紙製成波浪形的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瓦楞紙結構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，就會變得相當堅固，接著再把瓦楞紙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集合成井字隊形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，就會展現超乎想像的力量！</a:t>
            </a:r>
          </a:p>
        </p:txBody>
      </p:sp>
      <p:pic>
        <p:nvPicPr>
          <p:cNvPr id="14" name="圖形 13" descr="徽章 (記號1) 以實心填滿">
            <a:extLst>
              <a:ext uri="{FF2B5EF4-FFF2-40B4-BE49-F238E27FC236}">
                <a16:creationId xmlns:a16="http://schemas.microsoft.com/office/drawing/2014/main" id="{512AA0AE-185A-5D9D-7FEC-A86E7E28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740" y="4373869"/>
            <a:ext cx="674225" cy="6742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9A4C51E-BF59-BD62-1EE6-A0FBE84E09FE}"/>
              </a:ext>
            </a:extLst>
          </p:cNvPr>
          <p:cNvSpPr txBox="1"/>
          <p:nvPr/>
        </p:nvSpPr>
        <p:spPr>
          <a:xfrm>
            <a:off x="1781620" y="2152214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猜猜看，紙圖書館裡的椅子，可以承重幾公斤呢？</a:t>
            </a:r>
            <a:endParaRPr lang="zh-TW" altLang="en-US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 descr="徽章 (問號) 以實心填滿">
            <a:extLst>
              <a:ext uri="{FF2B5EF4-FFF2-40B4-BE49-F238E27FC236}">
                <a16:creationId xmlns:a16="http://schemas.microsoft.com/office/drawing/2014/main" id="{ACACB108-5230-ACA5-F1A3-7E7CFCCC4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940" y="2152214"/>
            <a:ext cx="674225" cy="6742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F45142B-DABC-E24E-DFB9-FBEBF446D8DF}"/>
              </a:ext>
            </a:extLst>
          </p:cNvPr>
          <p:cNvSpPr txBox="1"/>
          <p:nvPr/>
        </p:nvSpPr>
        <p:spPr>
          <a:xfrm>
            <a:off x="1781620" y="3139754"/>
            <a:ext cx="97703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為什麼看起來很薄的紙，竟然可以承受這麼重的重量？</a:t>
            </a:r>
          </a:p>
        </p:txBody>
      </p:sp>
      <p:pic>
        <p:nvPicPr>
          <p:cNvPr id="7" name="圖形 6" descr="徽章 (問號) 以實心填滿">
            <a:extLst>
              <a:ext uri="{FF2B5EF4-FFF2-40B4-BE49-F238E27FC236}">
                <a16:creationId xmlns:a16="http://schemas.microsoft.com/office/drawing/2014/main" id="{765CD21A-D9F4-A557-F105-74F569C53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940" y="3139754"/>
            <a:ext cx="674225" cy="674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E2080E6-E4E5-90FE-4F3A-4351EF9E8C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21" b="97895" l="4091" r="93182">
                        <a14:foregroundMark x1="5455" y1="53158" x2="8182" y2="26316"/>
                        <a14:foregroundMark x1="8182" y1="26316" x2="18409" y2="20000"/>
                        <a14:foregroundMark x1="18409" y1="20000" x2="27727" y2="34211"/>
                        <a14:foregroundMark x1="27727" y1="34211" x2="30000" y2="61053"/>
                        <a14:foregroundMark x1="30000" y1="61053" x2="19545" y2="80526"/>
                        <a14:foregroundMark x1="19545" y1="80526" x2="7955" y2="67895"/>
                        <a14:foregroundMark x1="7955" y1="67895" x2="4318" y2="50526"/>
                        <a14:foregroundMark x1="46136" y1="58421" x2="47045" y2="87368"/>
                        <a14:foregroundMark x1="47045" y1="87368" x2="57273" y2="98947"/>
                        <a14:foregroundMark x1="57273" y1="98947" x2="69091" y2="98421"/>
                        <a14:foregroundMark x1="69091" y1="98421" x2="77955" y2="80000"/>
                        <a14:foregroundMark x1="77955" y1="80000" x2="78864" y2="54211"/>
                        <a14:foregroundMark x1="78864" y1="54211" x2="78409" y2="53684"/>
                        <a14:foregroundMark x1="84545" y1="9474" x2="92500" y2="26316"/>
                        <a14:foregroundMark x1="92500" y1="26316" x2="90870" y2="42790"/>
                        <a14:foregroundMark x1="88503" y1="40781" x2="84091" y2="8947"/>
                        <a14:foregroundMark x1="24091" y1="24737" x2="10000" y2="40526"/>
                        <a14:foregroundMark x1="10000" y1="40526" x2="13864" y2="66842"/>
                        <a14:foregroundMark x1="13864" y1="66842" x2="25682" y2="68947"/>
                        <a14:foregroundMark x1="25682" y1="68947" x2="27727" y2="42105"/>
                        <a14:foregroundMark x1="27727" y1="42105" x2="27727" y2="42105"/>
                        <a14:foregroundMark x1="93182" y1="28947" x2="91915" y2="44031"/>
                        <a14:backgroundMark x1="92955" y1="45263" x2="90909" y2="53684"/>
                      </a14:backgroundRemoval>
                    </a14:imgEffect>
                  </a14:imgLayer>
                </a14:imgProps>
              </a:ext>
            </a:extLst>
          </a:blip>
          <a:srcRect b="10705"/>
          <a:stretch/>
        </p:blipFill>
        <p:spPr>
          <a:xfrm>
            <a:off x="5527087" y="5114834"/>
            <a:ext cx="4520736" cy="1743166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EAC005ED-82AE-3BDA-3195-50C82BAD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42</a:t>
            </a:fld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40729E5-A38A-45BC-BDFF-D7640BA156AF}"/>
              </a:ext>
            </a:extLst>
          </p:cNvPr>
          <p:cNvSpPr txBox="1"/>
          <p:nvPr/>
        </p:nvSpPr>
        <p:spPr>
          <a:xfrm>
            <a:off x="8726213" y="2269041"/>
            <a:ext cx="1255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 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54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6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 3">
            <a:extLst>
              <a:ext uri="{FF2B5EF4-FFF2-40B4-BE49-F238E27FC236}">
                <a16:creationId xmlns:a16="http://schemas.microsoft.com/office/drawing/2014/main" id="{FD0C5647-D618-8060-9EC3-ABE6E710972E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927EE1-48C1-743B-D91B-D8BABA41480F}"/>
              </a:ext>
            </a:extLst>
          </p:cNvPr>
          <p:cNvSpPr txBox="1"/>
          <p:nvPr/>
        </p:nvSpPr>
        <p:spPr>
          <a:xfrm>
            <a:off x="7546176" y="64358"/>
            <a:ext cx="4645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活動六、文創品</a:t>
            </a:r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412702-3D2F-98B1-7181-9F7DE41CF64C}"/>
              </a:ext>
            </a:extLst>
          </p:cNvPr>
          <p:cNvSpPr txBox="1"/>
          <p:nvPr/>
        </p:nvSpPr>
        <p:spPr>
          <a:xfrm>
            <a:off x="8503919" y="772244"/>
            <a:ext cx="345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教學時間：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10mins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83DE3C-AF9A-0173-2D3F-DB2874D44EDA}"/>
              </a:ext>
            </a:extLst>
          </p:cNvPr>
          <p:cNvSpPr txBox="1"/>
          <p:nvPr/>
        </p:nvSpPr>
        <p:spPr>
          <a:xfrm>
            <a:off x="2199190" y="1855222"/>
            <a:ext cx="11123270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教師請學生準備紙箱、空紙盒等回收紙材，介紹文創品模板及其他製作方式！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083332-3856-F07C-B761-0CB4983C39A5}"/>
              </a:ext>
            </a:extLst>
          </p:cNvPr>
          <p:cNvSpPr txBox="1"/>
          <p:nvPr/>
        </p:nvSpPr>
        <p:spPr>
          <a:xfrm>
            <a:off x="912940" y="1983334"/>
            <a:ext cx="110799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小提示！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DD2B70-CDDE-4180-3742-700D5E84CEDF}"/>
              </a:ext>
            </a:extLst>
          </p:cNvPr>
          <p:cNvSpPr txBox="1"/>
          <p:nvPr/>
        </p:nvSpPr>
        <p:spPr>
          <a:xfrm>
            <a:off x="985664" y="543633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教材包版型下載</a:t>
            </a: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1CA538-89BE-320A-7784-508723457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23" y="2662993"/>
            <a:ext cx="3174619" cy="32052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64E0A1-BB26-D0E9-687B-C576AE156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684" y="2662993"/>
            <a:ext cx="3991629" cy="3205270"/>
          </a:xfrm>
          <a:prstGeom prst="rect">
            <a:avLst/>
          </a:prstGeom>
        </p:spPr>
      </p:pic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0281B96C-7366-DECD-9F60-2D5BA623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43</a:t>
            </a:fld>
            <a:endParaRPr kumimoji="1" lang="zh-TW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ACD9AC-D1A5-71A8-42A2-F2F904F2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43" y="2857334"/>
            <a:ext cx="2440811" cy="24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FB584CE-63A0-9C4B-DF06-DA668C55EF2B}"/>
              </a:ext>
            </a:extLst>
          </p:cNvPr>
          <p:cNvSpPr txBox="1"/>
          <p:nvPr/>
        </p:nvSpPr>
        <p:spPr>
          <a:xfrm>
            <a:off x="0" y="5914511"/>
            <a:ext cx="4088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304800" algn="l"/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 瞭解更多正隆永續教具及成果 ★</a:t>
            </a:r>
          </a:p>
        </p:txBody>
      </p:sp>
    </p:spTree>
    <p:extLst>
      <p:ext uri="{BB962C8B-B14F-4D97-AF65-F5344CB8AC3E}">
        <p14:creationId xmlns:p14="http://schemas.microsoft.com/office/powerpoint/2010/main" val="1706568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1FFF75-2EDD-17A6-AAA5-60F0C2A5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0562"/>
            <a:ext cx="12192001" cy="1164374"/>
          </a:xfrm>
        </p:spPr>
        <p:txBody>
          <a:bodyPr>
            <a:normAutofit/>
          </a:bodyPr>
          <a:lstStyle/>
          <a:p>
            <a:r>
              <a:rPr kumimoji="1"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教學資源分享</a:t>
            </a:r>
          </a:p>
        </p:txBody>
      </p:sp>
    </p:spTree>
    <p:extLst>
      <p:ext uri="{BB962C8B-B14F-4D97-AF65-F5344CB8AC3E}">
        <p14:creationId xmlns:p14="http://schemas.microsoft.com/office/powerpoint/2010/main" val="2547253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44E678-A578-B6BB-A05C-85B7EF64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45</a:t>
            </a:fld>
            <a:endParaRPr kumimoji="1"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A4EE5F-4ED3-5881-3CED-94DB8448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7" y="2358219"/>
            <a:ext cx="2467401" cy="24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hlinkClick r:id="rId3"/>
            <a:extLst>
              <a:ext uri="{FF2B5EF4-FFF2-40B4-BE49-F238E27FC236}">
                <a16:creationId xmlns:a16="http://schemas.microsoft.com/office/drawing/2014/main" id="{3D36CDDC-6D24-5CE3-EF48-27AD72DA4C71}"/>
              </a:ext>
            </a:extLst>
          </p:cNvPr>
          <p:cNvSpPr txBox="1"/>
          <p:nvPr/>
        </p:nvSpPr>
        <p:spPr>
          <a:xfrm>
            <a:off x="784202" y="5090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i="0" dirty="0">
                <a:solidFill>
                  <a:schemeClr val="accent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利樂教育網</a:t>
            </a:r>
            <a:endParaRPr lang="zh-TW" altLang="en-US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B54328-A97C-E69E-EEDD-27F06BA61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45" y="2358219"/>
            <a:ext cx="2467400" cy="24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B7A219E-1F9B-9FF5-B6B3-487F6429A2A2}"/>
              </a:ext>
            </a:extLst>
          </p:cNvPr>
          <p:cNvSpPr txBox="1"/>
          <p:nvPr/>
        </p:nvSpPr>
        <p:spPr>
          <a:xfrm>
            <a:off x="3718470" y="509061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利樂創新界</a:t>
            </a:r>
            <a:endParaRPr lang="zh-TW" altLang="en-US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91B29CA-9143-0122-09AA-E38205A4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12" y="2358219"/>
            <a:ext cx="2467400" cy="24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F0A13DCF-580E-1E8F-BBEC-3E3C5673A07D}"/>
              </a:ext>
            </a:extLst>
          </p:cNvPr>
          <p:cNvSpPr>
            <a:spLocks noGrp="1"/>
          </p:cNvSpPr>
          <p:nvPr/>
        </p:nvSpPr>
        <p:spPr>
          <a:xfrm>
            <a:off x="8926573" y="2448919"/>
            <a:ext cx="4513077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600" b="1" dirty="0">
                <a:latin typeface="微軟正黑體" charset="0"/>
                <a:ea typeface="微軟正黑體" charset="0"/>
              </a:rPr>
              <a:t>∎ 正隆紙圖書館申請：</a:t>
            </a:r>
            <a:endParaRPr lang="en-US" altLang="zh-TW" sz="1600" b="1" dirty="0">
              <a:latin typeface="微軟正黑體" charset="0"/>
              <a:ea typeface="微軟正黑體" charset="0"/>
            </a:endParaRPr>
          </a:p>
          <a:p>
            <a:pPr algn="l">
              <a:spcAft>
                <a:spcPts val="600"/>
              </a:spcAft>
            </a:pPr>
            <a:r>
              <a:rPr lang="en-US" altLang="zh-TW" sz="1600" b="1" dirty="0">
                <a:latin typeface="微軟正黑體" charset="0"/>
                <a:ea typeface="微軟正黑體" charset="0"/>
              </a:rPr>
              <a:t> </a:t>
            </a:r>
            <a:r>
              <a:rPr lang="en-US" altLang="zh-TW" sz="1600" b="1" dirty="0">
                <a:latin typeface="微軟正黑體" charset="0"/>
                <a:ea typeface="微軟正黑體" charset="0"/>
                <a:hlinkClick r:id="rId7"/>
              </a:rPr>
              <a:t>2200286@mail.clc.com.tw</a:t>
            </a:r>
            <a:endParaRPr lang="en-US" altLang="zh-TW" sz="1600" b="1" dirty="0">
              <a:latin typeface="微軟正黑體" charset="0"/>
              <a:ea typeface="微軟正黑體" charset="0"/>
            </a:endParaRPr>
          </a:p>
          <a:p>
            <a:pPr algn="l">
              <a:spcAft>
                <a:spcPts val="600"/>
              </a:spcAft>
            </a:pPr>
            <a:r>
              <a:rPr lang="zh-TW" altLang="en-US" sz="1100" b="1" dirty="0">
                <a:latin typeface="微軟正黑體" charset="0"/>
                <a:ea typeface="微軟正黑體" charset="0"/>
              </a:rPr>
              <a:t>（需填寫申請表）</a:t>
            </a:r>
            <a:endParaRPr lang="zh-TW" altLang="en-US" sz="1600" b="1" dirty="0">
              <a:latin typeface="微軟正黑體" charset="0"/>
              <a:ea typeface="微軟正黑體" charset="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0C370C9-8B2E-3BD2-EDCC-52C1BF930A84}"/>
              </a:ext>
            </a:extLst>
          </p:cNvPr>
          <p:cNvSpPr>
            <a:spLocks noGrp="1"/>
          </p:cNvSpPr>
          <p:nvPr/>
        </p:nvSpPr>
        <p:spPr>
          <a:xfrm>
            <a:off x="8926573" y="3572698"/>
            <a:ext cx="4513077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600" b="1" dirty="0">
                <a:latin typeface="微軟正黑體" charset="0"/>
                <a:ea typeface="微軟正黑體" charset="0"/>
              </a:rPr>
              <a:t>∎ 參觀工廠需求：</a:t>
            </a:r>
            <a:endParaRPr lang="en-US" altLang="zh-TW" sz="1600" b="1" dirty="0">
              <a:latin typeface="微軟正黑體" charset="0"/>
              <a:ea typeface="微軟正黑體" charset="0"/>
            </a:endParaRPr>
          </a:p>
          <a:p>
            <a:pPr algn="l">
              <a:spcAft>
                <a:spcPts val="600"/>
              </a:spcAft>
            </a:pPr>
            <a:r>
              <a:rPr lang="en-US" altLang="zh-TW" sz="1600" b="1" dirty="0">
                <a:latin typeface="微軟正黑體" charset="0"/>
                <a:ea typeface="微軟正黑體" charset="0"/>
              </a:rPr>
              <a:t> </a:t>
            </a:r>
            <a:r>
              <a:rPr lang="en-US" altLang="zh-TW" sz="1600" b="1" dirty="0">
                <a:latin typeface="微軟正黑體" charset="0"/>
                <a:ea typeface="微軟正黑體" charset="0"/>
                <a:hlinkClick r:id="rId7"/>
              </a:rPr>
              <a:t>2200286@mail.clc.com.tw</a:t>
            </a:r>
            <a:endParaRPr lang="en-US" altLang="zh-TW" sz="1600" b="1" dirty="0">
              <a:latin typeface="微軟正黑體" charset="0"/>
              <a:ea typeface="微軟正黑體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9A2487-2794-F896-9C6F-497352142D39}"/>
              </a:ext>
            </a:extLst>
          </p:cNvPr>
          <p:cNvSpPr txBox="1"/>
          <p:nvPr/>
        </p:nvSpPr>
        <p:spPr>
          <a:xfrm>
            <a:off x="6106612" y="5090615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《</a:t>
            </a:r>
            <a:r>
              <a:rPr lang="zh-TW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紙超人和紙盒小兵的奇幻歷險</a:t>
            </a:r>
            <a:r>
              <a:rPr lang="en-US" altLang="zh-TW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》</a:t>
            </a:r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活動網頁</a:t>
            </a:r>
            <a:endParaRPr lang="zh-TW" altLang="en-US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5539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02A95C-F609-8ED8-7A64-344BC2D8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84248FFD-FF31-7268-450C-50E90F8E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69CC81-A959-5374-EE65-CB66AA054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31" y="6188385"/>
            <a:ext cx="535725" cy="3988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697703F-E447-FDE9-A779-588E915DB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6151246"/>
            <a:ext cx="882891" cy="4730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F081036-E95F-7348-DD48-E3A99B6F2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151" y="6151246"/>
            <a:ext cx="474929" cy="4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2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355237-A456-07AC-0E69-AAC86199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5EAFA7A-431D-BEA6-B0C6-52D4ADF60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2E8127-630E-EF9B-7107-8557460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5</a:t>
            </a:fld>
            <a:endParaRPr kumimoji="1" lang="zh-TW" altLang="en-US"/>
          </a:p>
        </p:txBody>
      </p:sp>
      <p:sp>
        <p:nvSpPr>
          <p:cNvPr id="8" name="雲朵形 7">
            <a:extLst>
              <a:ext uri="{FF2B5EF4-FFF2-40B4-BE49-F238E27FC236}">
                <a16:creationId xmlns:a16="http://schemas.microsoft.com/office/drawing/2014/main" id="{405FB543-196D-225C-C3C0-BEB00C448443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15B12F-1997-A010-875B-C9722975A5C0}"/>
              </a:ext>
            </a:extLst>
          </p:cNvPr>
          <p:cNvSpPr txBox="1"/>
          <p:nvPr/>
        </p:nvSpPr>
        <p:spPr>
          <a:xfrm>
            <a:off x="7680943" y="329063"/>
            <a:ext cx="4663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紙超人的奇幻歷險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紙超人的身體奧祕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A284B9B-F681-93CF-180B-138FFB712A00}"/>
              </a:ext>
            </a:extLst>
          </p:cNvPr>
          <p:cNvSpPr txBox="1"/>
          <p:nvPr/>
        </p:nvSpPr>
        <p:spPr>
          <a:xfrm>
            <a:off x="1250535" y="1887012"/>
            <a:ext cx="6878806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看似平滑的紙超人，身體裡布滿了凹凸不平的「繩子」，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原來那是樹木的纖維，樹木經過重重關卡就可以變成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形 10" descr="聊天泡泡 以實心填滿">
            <a:extLst>
              <a:ext uri="{FF2B5EF4-FFF2-40B4-BE49-F238E27FC236}">
                <a16:creationId xmlns:a16="http://schemas.microsoft.com/office/drawing/2014/main" id="{03CED6B0-0656-1CA6-5FC6-EFAAE2A72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80" y="2068088"/>
            <a:ext cx="691342" cy="69134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9989EA3-AD55-8041-ACFD-2CD3CEEA9B40}"/>
              </a:ext>
            </a:extLst>
          </p:cNvPr>
          <p:cNvSpPr/>
          <p:nvPr/>
        </p:nvSpPr>
        <p:spPr>
          <a:xfrm>
            <a:off x="707985" y="3093369"/>
            <a:ext cx="1959870" cy="5557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裁　　切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8B757E-4A69-28F0-FD83-6BCC0C7D3B98}"/>
              </a:ext>
            </a:extLst>
          </p:cNvPr>
          <p:cNvSpPr txBox="1"/>
          <p:nvPr/>
        </p:nvSpPr>
        <p:spPr>
          <a:xfrm>
            <a:off x="2933299" y="317119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剝去木皮，切成木片後才能利用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5A4F6C-21BD-23E2-CE22-D46F43F64D99}"/>
              </a:ext>
            </a:extLst>
          </p:cNvPr>
          <p:cNvSpPr/>
          <p:nvPr/>
        </p:nvSpPr>
        <p:spPr>
          <a:xfrm>
            <a:off x="707985" y="3972795"/>
            <a:ext cx="1959870" cy="5557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蒸　　煮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399A85-4133-7C09-3309-DE0EE3DE06B5}"/>
              </a:ext>
            </a:extLst>
          </p:cNvPr>
          <p:cNvSpPr txBox="1"/>
          <p:nvPr/>
        </p:nvSpPr>
        <p:spPr>
          <a:xfrm>
            <a:off x="2933299" y="405062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加水把木片煮軟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8DC6B1C-E824-2A92-C003-0404CE4D3950}"/>
              </a:ext>
            </a:extLst>
          </p:cNvPr>
          <p:cNvSpPr/>
          <p:nvPr/>
        </p:nvSpPr>
        <p:spPr>
          <a:xfrm>
            <a:off x="707984" y="4829071"/>
            <a:ext cx="1959869" cy="5557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洗　　淨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4FF0DE8-9DE2-69AD-684D-46AD382338E5}"/>
              </a:ext>
            </a:extLst>
          </p:cNvPr>
          <p:cNvSpPr txBox="1"/>
          <p:nvPr/>
        </p:nvSpPr>
        <p:spPr>
          <a:xfrm>
            <a:off x="2933299" y="4906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洗掉雜質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316F524-F047-589C-27C9-2E91460F6B78}"/>
              </a:ext>
            </a:extLst>
          </p:cNvPr>
          <p:cNvSpPr/>
          <p:nvPr/>
        </p:nvSpPr>
        <p:spPr>
          <a:xfrm>
            <a:off x="707985" y="5636254"/>
            <a:ext cx="1959870" cy="5557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打成紙漿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9E27AB-7668-CF10-CC9A-8F3123AA50C5}"/>
              </a:ext>
            </a:extLst>
          </p:cNvPr>
          <p:cNvSpPr txBox="1"/>
          <p:nvPr/>
        </p:nvSpPr>
        <p:spPr>
          <a:xfrm>
            <a:off x="2933299" y="5714082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打磨成紙漿後，紙漿纖維會起毛，才容易交織成形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54CD499-DBC3-E994-39BB-133494174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9" b="89967" l="750" r="96532">
                        <a14:foregroundMark x1="20056" y1="57525" x2="20056" y2="57525"/>
                        <a14:foregroundMark x1="13871" y1="62876" x2="13871" y2="62876"/>
                        <a14:foregroundMark x1="14527" y1="55184" x2="30928" y2="37793"/>
                        <a14:foregroundMark x1="35614" y1="34448" x2="28397" y2="42809"/>
                        <a14:foregroundMark x1="13871" y1="56522" x2="40956" y2="18395"/>
                        <a14:foregroundMark x1="40956" y1="18395" x2="44892" y2="39799"/>
                        <a14:foregroundMark x1="44892" y1="39799" x2="42362" y2="49164"/>
                        <a14:foregroundMark x1="42830" y1="54181" x2="42830" y2="54181"/>
                        <a14:foregroundMark x1="843" y1="81271" x2="12746" y2="66555"/>
                        <a14:foregroundMark x1="12746" y1="66555" x2="12840" y2="66890"/>
                        <a14:foregroundMark x1="12277" y1="56187" x2="38425" y2="17391"/>
                        <a14:foregroundMark x1="38613" y1="17391" x2="41518" y2="21405"/>
                        <a14:foregroundMark x1="71696" y1="60870" x2="71696" y2="60870"/>
                        <a14:foregroundMark x1="73758" y1="42140" x2="74039" y2="22074"/>
                        <a14:foregroundMark x1="74039" y1="22074" x2="72727" y2="21070"/>
                        <a14:foregroundMark x1="78819" y1="32107" x2="84067" y2="46154"/>
                        <a14:foregroundMark x1="84067" y1="46154" x2="62043" y2="88629"/>
                        <a14:foregroundMark x1="62043" y1="88629" x2="58013" y2="83278"/>
                        <a14:foregroundMark x1="55951" y1="81271" x2="83505" y2="89298"/>
                        <a14:foregroundMark x1="83505" y1="89298" x2="88379" y2="82609"/>
                        <a14:foregroundMark x1="88379" y1="82609" x2="94564" y2="81605"/>
                        <a14:foregroundMark x1="94564" y1="81605" x2="94377" y2="58194"/>
                        <a14:foregroundMark x1="94377" y1="58194" x2="91565" y2="40468"/>
                        <a14:foregroundMark x1="91565" y1="40468" x2="87160" y2="24749"/>
                        <a14:foregroundMark x1="87160" y1="24749" x2="74039" y2="23077"/>
                        <a14:foregroundMark x1="74039" y1="23077" x2="55951" y2="83278"/>
                        <a14:foregroundMark x1="17807" y1="88963" x2="24274" y2="87960"/>
                        <a14:foregroundMark x1="24274" y1="87960" x2="34958" y2="89967"/>
                        <a14:foregroundMark x1="96532" y1="79933" x2="95220" y2="75585"/>
                        <a14:foregroundMark x1="56888" y1="36789" x2="58950" y2="36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522" y="2891139"/>
            <a:ext cx="2798692" cy="78426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D328D0F-0C40-399A-FF10-FE3D48F69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4" b="95905" l="2751" r="94337">
                        <a14:foregroundMark x1="3883" y1="25431" x2="4207" y2="75000"/>
                        <a14:foregroundMark x1="4207" y1="75000" x2="3236" y2="77802"/>
                        <a14:foregroundMark x1="3236" y1="23922" x2="2751" y2="28664"/>
                        <a14:foregroundMark x1="85922" y1="20474" x2="93851" y2="23922"/>
                        <a14:foregroundMark x1="93851" y1="23922" x2="94498" y2="32328"/>
                        <a14:foregroundMark x1="3560" y1="79095" x2="6472" y2="89224"/>
                        <a14:foregroundMark x1="6472" y1="89224" x2="17799" y2="87716"/>
                        <a14:foregroundMark x1="17799" y1="87716" x2="23625" y2="89871"/>
                        <a14:foregroundMark x1="8576" y1="89871" x2="9871" y2="95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9562" y="3664264"/>
            <a:ext cx="1127275" cy="84636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CCB2D5A-DB0B-BC56-4B4E-EF5A991CB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25" b="95652" l="4353" r="97606">
                        <a14:foregroundMark x1="9576" y1="16356" x2="8270" y2="71843"/>
                        <a14:foregroundMark x1="8270" y1="71843" x2="9140" y2="77433"/>
                        <a14:foregroundMark x1="8923" y1="77226" x2="4897" y2="86335"/>
                        <a14:foregroundMark x1="4897" y1="86335" x2="4570" y2="88613"/>
                        <a14:foregroundMark x1="4135" y1="95238" x2="21763" y2="84472"/>
                        <a14:foregroundMark x1="21763" y1="84472" x2="37758" y2="86335"/>
                        <a14:foregroundMark x1="37758" y1="86335" x2="42982" y2="91718"/>
                        <a14:foregroundMark x1="42982" y1="91718" x2="43417" y2="91718"/>
                        <a14:foregroundMark x1="22198" y1="97101" x2="22198" y2="97101"/>
                        <a14:foregroundMark x1="90533" y1="45135" x2="90533" y2="45135"/>
                        <a14:foregroundMark x1="59304" y1="9524" x2="63439" y2="9524"/>
                        <a14:foregroundMark x1="63765" y1="7867" x2="64744" y2="14286"/>
                        <a14:foregroundMark x1="66376" y1="12008" x2="66594" y2="7246"/>
                        <a14:foregroundMark x1="92818" y1="42650" x2="93145" y2="48033"/>
                        <a14:foregroundMark x1="94559" y1="45342" x2="94015" y2="55487"/>
                        <a14:foregroundMark x1="97062" y1="45135" x2="97606" y2="544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309" y="4857295"/>
            <a:ext cx="1959871" cy="103005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12FB7EE-D8B0-0898-E737-477FBAB5CE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7" b="92718" l="864" r="96004">
                        <a14:foregroundMark x1="10367" y1="39787" x2="9503" y2="58615"/>
                        <a14:foregroundMark x1="9503" y1="58615" x2="9611" y2="58970"/>
                        <a14:foregroundMark x1="27862" y1="22025" x2="31102" y2="12433"/>
                        <a14:foregroundMark x1="31102" y1="12433" x2="31210" y2="12256"/>
                        <a14:foregroundMark x1="23974" y1="77798" x2="27106" y2="87567"/>
                        <a14:foregroundMark x1="57019" y1="91829" x2="65659" y2="93606"/>
                        <a14:foregroundMark x1="65659" y1="93606" x2="73326" y2="92895"/>
                        <a14:foregroundMark x1="73326" y1="92895" x2="79158" y2="87922"/>
                        <a14:foregroundMark x1="9287" y1="16696" x2="7451" y2="15808"/>
                        <a14:foregroundMark x1="6695" y1="23801" x2="864" y2="24867"/>
                        <a14:foregroundMark x1="864" y1="24867" x2="5076" y2="23979"/>
                        <a14:foregroundMark x1="6371" y1="33570" x2="2376" y2="37478"/>
                        <a14:foregroundMark x1="87905" y1="21670" x2="93305" y2="18295"/>
                        <a14:foregroundMark x1="93305" y1="18295" x2="87905" y2="22380"/>
                        <a14:foregroundMark x1="87905" y1="22380" x2="87257" y2="23801"/>
                        <a14:foregroundMark x1="90605" y1="32149" x2="96004" y2="33925"/>
                        <a14:foregroundMark x1="96004" y1="33925" x2="90605" y2="32327"/>
                        <a14:foregroundMark x1="90605" y1="32327" x2="90605" y2="32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515" y="4716509"/>
            <a:ext cx="1415772" cy="860777"/>
          </a:xfrm>
          <a:prstGeom prst="rect">
            <a:avLst/>
          </a:prstGeom>
        </p:spPr>
      </p:pic>
      <p:sp>
        <p:nvSpPr>
          <p:cNvPr id="24" name="投影片編號版面配置區 2">
            <a:extLst>
              <a:ext uri="{FF2B5EF4-FFF2-40B4-BE49-F238E27FC236}">
                <a16:creationId xmlns:a16="http://schemas.microsoft.com/office/drawing/2014/main" id="{6BD3F0CB-F0BC-1327-CCBF-7699E8EC1FE1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5</a:t>
            </a:fld>
            <a:endParaRPr kumimoji="1"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A3284D-3281-5577-E4FC-C440DF8308F5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D7A8818-F115-5C29-0723-A446FA807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3C2ACF0-8F29-2EF5-2FE0-36346F79A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4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7A062F-532F-3A75-0160-92A25863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F07DE8-9941-F130-78C9-8AD3AC19B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B3EFF1-ABE1-FCCD-AD54-3542D0AB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54014"/>
            <a:ext cx="2743200" cy="365125"/>
          </a:xfrm>
        </p:spPr>
        <p:txBody>
          <a:bodyPr/>
          <a:lstStyle/>
          <a:p>
            <a:fld id="{B496AE5A-4E23-B448-9300-86668F737B05}" type="slidenum">
              <a:rPr kumimoji="1" lang="zh-TW" altLang="en-US" smtClean="0"/>
              <a:t>6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CBD41DDD-1108-23AA-7A58-95359B0C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33EEB6-9590-830D-B1D3-08C90FE1D835}"/>
              </a:ext>
            </a:extLst>
          </p:cNvPr>
          <p:cNvSpPr txBox="1"/>
          <p:nvPr/>
        </p:nvSpPr>
        <p:spPr>
          <a:xfrm>
            <a:off x="1250535" y="1887012"/>
            <a:ext cx="6417141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紙超人家族成員非常多，在分類上有相當嚴格的分組關卡！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先來認識認識紙回收的四大類吧！</a:t>
            </a:r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 descr="聊天泡泡 以實心填滿">
            <a:extLst>
              <a:ext uri="{FF2B5EF4-FFF2-40B4-BE49-F238E27FC236}">
                <a16:creationId xmlns:a16="http://schemas.microsoft.com/office/drawing/2014/main" id="{3D3197DA-260B-1D29-B212-0B8BA25A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80" y="2068088"/>
            <a:ext cx="691342" cy="6913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46F1892-0D1B-C569-D0E7-8A8E4394EC6B}"/>
              </a:ext>
            </a:extLst>
          </p:cNvPr>
          <p:cNvSpPr/>
          <p:nvPr/>
        </p:nvSpPr>
        <p:spPr>
          <a:xfrm>
            <a:off x="2071401" y="2911019"/>
            <a:ext cx="1528010" cy="15280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412315-CE2C-7617-4E79-BD957019CCD6}"/>
              </a:ext>
            </a:extLst>
          </p:cNvPr>
          <p:cNvSpPr/>
          <p:nvPr/>
        </p:nvSpPr>
        <p:spPr>
          <a:xfrm>
            <a:off x="3941826" y="2911019"/>
            <a:ext cx="1528010" cy="15280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飲料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紙盒類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079911-5F1C-BDB2-D667-64DB16FBA3A2}"/>
              </a:ext>
            </a:extLst>
          </p:cNvPr>
          <p:cNvSpPr/>
          <p:nvPr/>
        </p:nvSpPr>
        <p:spPr>
          <a:xfrm>
            <a:off x="5817188" y="2911019"/>
            <a:ext cx="1528010" cy="15280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紙餐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C8C94B1-4B15-D974-AE35-8AC2A6515CAD}"/>
              </a:ext>
            </a:extLst>
          </p:cNvPr>
          <p:cNvSpPr/>
          <p:nvPr/>
        </p:nvSpPr>
        <p:spPr>
          <a:xfrm>
            <a:off x="2071401" y="4776208"/>
            <a:ext cx="1528010" cy="15280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40FC1E4-57B6-D0B7-8C60-339D9FA4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2072" l="9882" r="95489">
                        <a14:foregroundMark x1="31901" y1="36718" x2="25242" y2="38804"/>
                        <a14:foregroundMark x1="25242" y1="38804" x2="21160" y2="43672"/>
                        <a14:foregroundMark x1="21160" y1="43672" x2="21160" y2="44645"/>
                        <a14:foregroundMark x1="27175" y1="32128" x2="17830" y2="41307"/>
                        <a14:foregroundMark x1="17830" y1="41307" x2="12567" y2="51739"/>
                        <a14:foregroundMark x1="12567" y1="51739" x2="11708" y2="71210"/>
                        <a14:foregroundMark x1="11708" y1="71210" x2="14393" y2="79972"/>
                        <a14:foregroundMark x1="14393" y1="79972" x2="20945" y2="88317"/>
                        <a14:foregroundMark x1="20945" y1="88317" x2="34008" y2="94160"/>
                        <a14:foregroundMark x1="51012" y1="93603" x2="51665" y2="93463"/>
                        <a14:foregroundMark x1="51665" y1="93463" x2="58432" y2="98748"/>
                        <a14:foregroundMark x1="58432" y1="98748" x2="71214" y2="96245"/>
                        <a14:foregroundMark x1="90539" y1="75884" x2="90716" y2="75697"/>
                        <a14:foregroundMark x1="71214" y1="96245" x2="88358" y2="78182"/>
                        <a14:foregroundMark x1="62513" y1="10431" x2="69603" y2="3338"/>
                        <a14:foregroundMark x1="69603" y1="3338" x2="76799" y2="4590"/>
                        <a14:foregroundMark x1="76799" y1="4590" x2="82707" y2="10431"/>
                        <a14:foregroundMark x1="52739" y1="91377" x2="68528" y2="92072"/>
                        <a14:foregroundMark x1="68528" y1="92072" x2="69603" y2="91794"/>
                        <a14:backgroundMark x1="23308" y1="22809" x2="23308" y2="22809"/>
                        <a14:backgroundMark x1="34694" y1="94715" x2="41031" y2="99026"/>
                        <a14:backgroundMark x1="41031" y1="99026" x2="44791" y2="93046"/>
                        <a14:backgroundMark x1="44791" y1="93046" x2="45005" y2="93046"/>
                        <a14:backgroundMark x1="33942" y1="94298" x2="40816" y2="93880"/>
                        <a14:backgroundMark x1="40816" y1="93880" x2="47691" y2="94298"/>
                        <a14:backgroundMark x1="47691" y1="94298" x2="49839" y2="95410"/>
                        <a14:backgroundMark x1="94844" y1="66759" x2="90870" y2="75800"/>
                        <a14:backgroundMark x1="90655" y1="75939" x2="89796" y2="78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6208">
            <a:off x="7560036" y="2552773"/>
            <a:ext cx="2853632" cy="220382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65F6E39-AA40-7204-878D-CBC93D265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2" b="90838" l="826" r="95413">
                        <a14:foregroundMark x1="17615" y1="16959" x2="4128" y2="53606"/>
                        <a14:foregroundMark x1="4128" y1="53606" x2="2385" y2="66082"/>
                        <a14:foregroundMark x1="2385" y1="66082" x2="6606" y2="83821"/>
                        <a14:foregroundMark x1="6606" y1="83821" x2="10183" y2="91228"/>
                        <a14:foregroundMark x1="10183" y1="91228" x2="18073" y2="98246"/>
                        <a14:foregroundMark x1="18073" y1="98246" x2="35505" y2="90643"/>
                        <a14:foregroundMark x1="35505" y1="90643" x2="49083" y2="95322"/>
                        <a14:foregroundMark x1="49083" y1="95322" x2="79908" y2="88889"/>
                        <a14:foregroundMark x1="79908" y1="88889" x2="92385" y2="80117"/>
                        <a14:foregroundMark x1="92385" y1="80117" x2="96988" y2="67263"/>
                        <a14:foregroundMark x1="94485" y1="30349" x2="86147" y2="21053"/>
                        <a14:foregroundMark x1="86147" y1="21053" x2="80000" y2="20468"/>
                        <a14:foregroundMark x1="80000" y1="20468" x2="60367" y2="26316"/>
                        <a14:foregroundMark x1="60367" y1="26316" x2="52110" y2="15205"/>
                        <a14:foregroundMark x1="52110" y1="15205" x2="36339" y2="11966"/>
                        <a14:foregroundMark x1="20345" y1="11642" x2="20092" y2="11696"/>
                        <a14:foregroundMark x1="20092" y1="11696" x2="16789" y2="18519"/>
                        <a14:foregroundMark x1="5963" y1="44639" x2="1651" y2="67836"/>
                        <a14:foregroundMark x1="1651" y1="67836" x2="2844" y2="80117"/>
                        <a14:foregroundMark x1="2844" y1="80117" x2="6422" y2="90253"/>
                        <a14:foregroundMark x1="6422" y1="90253" x2="7064" y2="91033"/>
                        <a14:foregroundMark x1="2569" y1="57505" x2="826" y2="67057"/>
                        <a14:foregroundMark x1="826" y1="67057" x2="2936" y2="84795"/>
                        <a14:foregroundMark x1="41101" y1="67446" x2="34220" y2="76218"/>
                        <a14:foregroundMark x1="34220" y1="76218" x2="42752" y2="83626"/>
                        <a14:foregroundMark x1="42752" y1="83626" x2="46697" y2="66862"/>
                        <a14:foregroundMark x1="46697" y1="66862" x2="42477" y2="57505"/>
                        <a14:foregroundMark x1="42477" y1="57505" x2="40092" y2="62378"/>
                        <a14:foregroundMark x1="15780" y1="65302" x2="8073" y2="67836"/>
                        <a14:foregroundMark x1="8073" y1="67836" x2="11835" y2="85185"/>
                        <a14:foregroundMark x1="11835" y1="85185" x2="21193" y2="84405"/>
                        <a14:foregroundMark x1="21193" y1="84405" x2="23578" y2="70175"/>
                        <a14:foregroundMark x1="23578" y1="70175" x2="22936" y2="67641"/>
                        <a14:foregroundMark x1="35596" y1="56920" x2="30183" y2="51462"/>
                        <a14:foregroundMark x1="30183" y1="51462" x2="28440" y2="38012"/>
                        <a14:foregroundMark x1="28440" y1="38012" x2="37982" y2="37817"/>
                        <a14:foregroundMark x1="37982" y1="37817" x2="40275" y2="50682"/>
                        <a14:foregroundMark x1="40275" y1="50682" x2="31835" y2="58285"/>
                        <a14:foregroundMark x1="26055" y1="32164" x2="21284" y2="22222"/>
                        <a14:foregroundMark x1="21284" y1="22222" x2="31193" y2="18324"/>
                        <a14:foregroundMark x1="31193" y1="18324" x2="46881" y2="19493"/>
                        <a14:foregroundMark x1="46881" y1="19493" x2="52752" y2="29630"/>
                        <a14:foregroundMark x1="52752" y1="29630" x2="47982" y2="33528"/>
                        <a14:foregroundMark x1="47982" y1="33528" x2="26881" y2="31579"/>
                        <a14:foregroundMark x1="28257" y1="17544" x2="36147" y2="15205"/>
                        <a14:foregroundMark x1="36147" y1="15205" x2="45688" y2="18908"/>
                        <a14:foregroundMark x1="45688" y1="18908" x2="39266" y2="29825"/>
                        <a14:foregroundMark x1="39266" y1="29825" x2="30000" y2="30214"/>
                        <a14:foregroundMark x1="30000" y1="30214" x2="27706" y2="18713"/>
                        <a14:foregroundMark x1="27706" y1="18713" x2="27890" y2="16959"/>
                        <a14:backgroundMark x1="20275" y1="11891" x2="25321" y2="10721"/>
                        <a14:backgroundMark x1="25321" y1="10721" x2="36422" y2="11696"/>
                        <a14:backgroundMark x1="94312" y1="30604" x2="97523" y2="38791"/>
                        <a14:backgroundMark x1="97523" y1="38791" x2="98716" y2="58869"/>
                        <a14:backgroundMark x1="98716" y1="58869" x2="97890" y2="67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5926" y="4658948"/>
            <a:ext cx="3744947" cy="1762530"/>
          </a:xfrm>
          <a:prstGeom prst="rect">
            <a:avLst/>
          </a:prstGeom>
        </p:spPr>
      </p:pic>
      <p:sp>
        <p:nvSpPr>
          <p:cNvPr id="15" name="雲朵形 14">
            <a:extLst>
              <a:ext uri="{FF2B5EF4-FFF2-40B4-BE49-F238E27FC236}">
                <a16:creationId xmlns:a16="http://schemas.microsoft.com/office/drawing/2014/main" id="{50B0188D-355D-DB1D-C290-9E75490CF484}"/>
              </a:ext>
            </a:extLst>
          </p:cNvPr>
          <p:cNvSpPr/>
          <p:nvPr/>
        </p:nvSpPr>
        <p:spPr>
          <a:xfrm rot="11309171">
            <a:off x="7507948" y="-7319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64936B3-D28D-12E6-2020-715758573E4F}"/>
              </a:ext>
            </a:extLst>
          </p:cNvPr>
          <p:cNvSpPr txBox="1"/>
          <p:nvPr/>
        </p:nvSpPr>
        <p:spPr>
          <a:xfrm>
            <a:off x="7680943" y="329063"/>
            <a:ext cx="4663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紙超人的奇幻歷險</a:t>
            </a:r>
            <a:endParaRPr lang="en-US" altLang="zh-TW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神奇的紙超人家族</a:t>
            </a:r>
          </a:p>
        </p:txBody>
      </p:sp>
      <p:sp>
        <p:nvSpPr>
          <p:cNvPr id="17" name="投影片編號版面配置區 4">
            <a:extLst>
              <a:ext uri="{FF2B5EF4-FFF2-40B4-BE49-F238E27FC236}">
                <a16:creationId xmlns:a16="http://schemas.microsoft.com/office/drawing/2014/main" id="{6D3E9084-B6BA-9A2E-2CB5-599238DC2923}"/>
              </a:ext>
            </a:extLst>
          </p:cNvPr>
          <p:cNvSpPr txBox="1">
            <a:spLocks/>
          </p:cNvSpPr>
          <p:nvPr/>
        </p:nvSpPr>
        <p:spPr>
          <a:xfrm>
            <a:off x="8763000" y="6106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6</a:t>
            </a:fld>
            <a:endParaRPr kumimoji="1"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DB16D3D-E9E0-23C5-4DC7-0F68A6ADD842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5FDF730-9AA9-95A5-F4D2-E98F69CD6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85602F-32D1-53B1-8AAB-C499D4CAA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6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1CAEE3-4EC5-0639-087E-91F2E9D3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C420CC-A2FB-5FD4-0A8E-45747B6CB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DACB21-8151-7A5F-8929-AB52CB59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7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10F7D939-760C-35E8-48B7-667F585E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B55360EC-CA21-6549-ABEC-1453168F8B67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FD1DD3A-F3B3-EA40-D1DF-BF9C0C25DD8E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9" name="圖形 8" descr="永續發展性 以實心填滿">
            <a:extLst>
              <a:ext uri="{FF2B5EF4-FFF2-40B4-BE49-F238E27FC236}">
                <a16:creationId xmlns:a16="http://schemas.microsoft.com/office/drawing/2014/main" id="{91943FFB-AD13-5647-D1FC-84ABDB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613F2E7-7A50-15F0-5AEB-4511A5FE442E}"/>
              </a:ext>
            </a:extLst>
          </p:cNvPr>
          <p:cNvGraphicFramePr>
            <a:graphicFrameLocks noGrp="1"/>
          </p:cNvGraphicFramePr>
          <p:nvPr/>
        </p:nvGraphicFramePr>
        <p:xfrm>
          <a:off x="712800" y="2928006"/>
          <a:ext cx="11296319" cy="24694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394867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3293963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15344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白紙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筆記書寫紙、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電腦報表紙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紙張潔白、雜質少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書報雜誌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報紙、雜誌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書、帳單、廣告傳單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大量印刷、潔白度不高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新聞用紙、再生影印紙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混合紙類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包裝紙盒、牛皮紙類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瓦楞紙箱、日曆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長纖、潔白度不一、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雜質成分高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3017373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2A81DEB9-B4A6-6BF3-9DBB-46002BBC660D}"/>
              </a:ext>
            </a:extLst>
          </p:cNvPr>
          <p:cNvSpPr txBox="1"/>
          <p:nvPr/>
        </p:nvSpPr>
        <p:spPr>
          <a:xfrm>
            <a:off x="1653448" y="184469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一般紙類</a:t>
            </a:r>
          </a:p>
        </p:txBody>
      </p:sp>
      <p:sp>
        <p:nvSpPr>
          <p:cNvPr id="12" name="投影片編號版面配置區 6">
            <a:extLst>
              <a:ext uri="{FF2B5EF4-FFF2-40B4-BE49-F238E27FC236}">
                <a16:creationId xmlns:a16="http://schemas.microsoft.com/office/drawing/2014/main" id="{02E3BC2B-DCF7-C016-D90D-517DF8F52E3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7</a:t>
            </a:fld>
            <a:endParaRPr kumimoji="1"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7BFA807-0BBF-0EAA-B6A2-A997951EC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8" b="96207" l="3863" r="92704">
                        <a14:foregroundMark x1="8217" y1="80734" x2="12446" y2="86897"/>
                        <a14:foregroundMark x1="12446" y1="86897" x2="29828" y2="86552"/>
                        <a14:foregroundMark x1="29828" y1="86552" x2="44421" y2="96207"/>
                        <a14:foregroundMark x1="44421" y1="96207" x2="54721" y2="88966"/>
                        <a14:foregroundMark x1="68751" y1="71644" x2="72318" y2="67241"/>
                        <a14:foregroundMark x1="54721" y1="88966" x2="68642" y2="71780"/>
                        <a14:foregroundMark x1="6243" y1="81157" x2="14592" y2="87586"/>
                        <a14:foregroundMark x1="14592" y1="87586" x2="47425" y2="93448"/>
                        <a14:foregroundMark x1="41202" y1="47931" x2="43448" y2="45525"/>
                        <a14:foregroundMark x1="73867" y1="44343" x2="78333" y2="45654"/>
                        <a14:foregroundMark x1="76609" y1="43448" x2="88412" y2="4828"/>
                        <a14:foregroundMark x1="88412" y1="4828" x2="89270" y2="10690"/>
                        <a14:foregroundMark x1="3863" y1="81034" x2="15451" y2="89310"/>
                        <a14:foregroundMark x1="15451" y1="89310" x2="42489" y2="93793"/>
                        <a14:foregroundMark x1="42489" y1="93793" x2="55579" y2="88276"/>
                        <a14:foregroundMark x1="55579" y1="88276" x2="64163" y2="76552"/>
                        <a14:foregroundMark x1="69061" y1="73207" x2="72747" y2="70690"/>
                        <a14:foregroundMark x1="64163" y1="76552" x2="68941" y2="73289"/>
                        <a14:foregroundMark x1="8238" y1="79633" x2="17167" y2="86552"/>
                        <a14:foregroundMark x1="17167" y1="86552" x2="40773" y2="93448"/>
                        <a14:foregroundMark x1="9657" y1="55172" x2="5150" y2="72069"/>
                        <a14:foregroundMark x1="5150" y1="72069" x2="10086" y2="87586"/>
                        <a14:foregroundMark x1="43348" y1="46552" x2="54292" y2="38621"/>
                        <a14:foregroundMark x1="54292" y1="38621" x2="73176" y2="45862"/>
                        <a14:foregroundMark x1="85321" y1="55721" x2="82667" y2="62970"/>
                        <a14:foregroundMark x1="86910" y1="51379" x2="86198" y2="53323"/>
                        <a14:backgroundMark x1="3828" y1="71209" x2="3793" y2="73099"/>
                        <a14:backgroundMark x1="8712" y1="54558" x2="14378" y2="49655"/>
                        <a14:backgroundMark x1="54801" y1="36989" x2="54936" y2="36897"/>
                        <a14:backgroundMark x1="43777" y1="44483" x2="44051" y2="44297"/>
                        <a14:backgroundMark x1="54936" y1="36897" x2="55079" y2="36932"/>
                        <a14:backgroundMark x1="69313" y1="75172" x2="69313" y2="74483"/>
                        <a14:backgroundMark x1="91845" y1="47931" x2="93562" y2="49310"/>
                        <a14:backgroundMark x1="78541" y1="45172" x2="89914" y2="47586"/>
                        <a14:backgroundMark x1="89914" y1="47586" x2="89914" y2="47931"/>
                        <a14:backgroundMark x1="75751" y1="73448" x2="81330" y2="67586"/>
                        <a14:backgroundMark x1="87768" y1="49655" x2="91416" y2="50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5705" y="5547120"/>
            <a:ext cx="1887067" cy="117435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E34B65F-F197-C36E-AB86-FFAB2A739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0" b="89216" l="3403" r="95288">
                        <a14:foregroundMark x1="16754" y1="7843" x2="30628" y2="8170"/>
                        <a14:foregroundMark x1="30628" y1="8170" x2="36126" y2="13399"/>
                        <a14:foregroundMark x1="8901" y1="48693" x2="3927" y2="63725"/>
                        <a14:foregroundMark x1="3927" y1="63725" x2="14398" y2="76144"/>
                        <a14:foregroundMark x1="14398" y1="76144" x2="75393" y2="92484"/>
                        <a14:foregroundMark x1="75393" y1="92484" x2="90314" y2="79085"/>
                        <a14:foregroundMark x1="90314" y1="79085" x2="95288" y2="32026"/>
                        <a14:foregroundMark x1="95288" y1="32026" x2="86911" y2="18627"/>
                        <a14:foregroundMark x1="86911" y1="18627" x2="86387" y2="18954"/>
                        <a14:foregroundMark x1="6806" y1="52941" x2="4450" y2="69935"/>
                        <a14:foregroundMark x1="4450" y1="69935" x2="8377" y2="71569"/>
                        <a14:foregroundMark x1="3403" y1="70915" x2="8377" y2="53595"/>
                        <a14:foregroundMark x1="8377" y1="53595" x2="8377" y2="53595"/>
                        <a14:foregroundMark x1="5759" y1="57843" x2="3141" y2="69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115" y="5561160"/>
            <a:ext cx="1616075" cy="129455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4928E22-E192-0282-E417-C783CAE04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89674" l="2773" r="97716">
                        <a14:foregroundMark x1="11419" y1="63587" x2="2936" y2="67935"/>
                        <a14:foregroundMark x1="2936" y1="67935" x2="8809" y2="73370"/>
                        <a14:foregroundMark x1="87439" y1="44022" x2="97716" y2="48913"/>
                        <a14:foregroundMark x1="97716" y1="48913" x2="88581" y2="68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5790873"/>
            <a:ext cx="2782252" cy="83512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78CC0738-156D-6E32-818D-013EEBC0A0EA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A00B984-F62C-0A30-2C57-58C1BF73F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E96D6C5-3BD9-63E7-31EF-74A84CB8B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03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9D8E4E-3E17-2852-59FC-3EBE3C1B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C8565-F20D-4C2F-B0C6-78A8EA092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F4444BF-6A8B-89DA-CADC-1E2BB1D8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8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2F9BE230-629F-A0FA-41EF-D98A6D46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6A58E5D2-AC31-3E76-A953-D36B0D54314D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EF6A2B-0C5A-7B29-EE23-113D475400BA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9" name="圖形 8" descr="永續發展性 以實心填滿">
            <a:extLst>
              <a:ext uri="{FF2B5EF4-FFF2-40B4-BE49-F238E27FC236}">
                <a16:creationId xmlns:a16="http://schemas.microsoft.com/office/drawing/2014/main" id="{EEC9D6AF-0CBF-3F26-96E3-FDF132F81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1739703"/>
            <a:ext cx="689768" cy="689768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AA99322-553D-267A-EEF0-4B247FDBB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23398"/>
              </p:ext>
            </p:extLst>
          </p:nvPr>
        </p:nvGraphicFramePr>
        <p:xfrm>
          <a:off x="712800" y="2928006"/>
          <a:ext cx="11296319" cy="23779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8390">
                  <a:extLst>
                    <a:ext uri="{9D8B030D-6E8A-4147-A177-3AD203B41FA5}">
                      <a16:colId xmlns:a16="http://schemas.microsoft.com/office/drawing/2014/main" val="505888987"/>
                    </a:ext>
                  </a:extLst>
                </a:gridCol>
                <a:gridCol w="2228410">
                  <a:extLst>
                    <a:ext uri="{9D8B030D-6E8A-4147-A177-3AD203B41FA5}">
                      <a16:colId xmlns:a16="http://schemas.microsoft.com/office/drawing/2014/main" val="738837911"/>
                    </a:ext>
                  </a:extLst>
                </a:gridCol>
                <a:gridCol w="2788920">
                  <a:extLst>
                    <a:ext uri="{9D8B030D-6E8A-4147-A177-3AD203B41FA5}">
                      <a16:colId xmlns:a16="http://schemas.microsoft.com/office/drawing/2014/main" val="1676057420"/>
                    </a:ext>
                  </a:extLst>
                </a:gridCol>
                <a:gridCol w="2205912">
                  <a:extLst>
                    <a:ext uri="{9D8B030D-6E8A-4147-A177-3AD203B41FA5}">
                      <a16:colId xmlns:a16="http://schemas.microsoft.com/office/drawing/2014/main" val="2505987414"/>
                    </a:ext>
                  </a:extLst>
                </a:gridCol>
                <a:gridCol w="2594687">
                  <a:extLst>
                    <a:ext uri="{9D8B030D-6E8A-4147-A177-3AD203B41FA5}">
                      <a16:colId xmlns:a16="http://schemas.microsoft.com/office/drawing/2014/main" val="1212002911"/>
                    </a:ext>
                  </a:extLst>
                </a:gridCol>
              </a:tblGrid>
              <a:tr h="549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回收紙總類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再生用途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再生紙製品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428618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Microsoft JhengHei" charset="0"/>
                          <a:ea typeface="Microsoft JhengHei" charset="0"/>
                          <a:cs typeface="Microsoft JhengHei" charset="0"/>
                        </a:rPr>
                        <a:t>紙容器</a:t>
                      </a:r>
                      <a:endParaRPr lang="en-US" altLang="zh-TW" sz="1800" dirty="0">
                        <a:latin typeface="Microsoft JhengHei" charset="0"/>
                        <a:ea typeface="Microsoft JhengHei" charset="0"/>
                        <a:cs typeface="Microsoft JhengHei" charset="0"/>
                      </a:endParaRPr>
                    </a:p>
                    <a:p>
                      <a:pPr algn="ctr"/>
                      <a:r>
                        <a:rPr lang="zh-TW" altLang="en-US" sz="1800" b="0" dirty="0">
                          <a:latin typeface="Microsoft JhengHei" charset="0"/>
                          <a:ea typeface="Microsoft JhengHei" charset="0"/>
                        </a:rPr>
                        <a:t>切邊料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飲料紙盒包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切邊下腳料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長纖、紙張潔白、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雜質少、有塑膠淋膜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衛生紙、擦手紙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2322"/>
                  </a:ext>
                </a:extLst>
              </a:tr>
              <a:tr h="31381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食品紙容器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使用後飲料紙盒包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長纖、有雜質、鋁箔、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工業用紙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塑膠淋膜可製成燃料棒或環保磚</a:t>
                      </a:r>
                      <a:r>
                        <a:rPr lang="en-US" altLang="zh-TW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牛皮紙類、瓦楞紙箱、</a:t>
                      </a:r>
                      <a:endParaRPr lang="en-US" altLang="zh-TW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包裝紙盒、紙管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230824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D86DDA76-CF25-FC34-6AD6-E2A71E471892}"/>
              </a:ext>
            </a:extLst>
          </p:cNvPr>
          <p:cNvSpPr txBox="1"/>
          <p:nvPr/>
        </p:nvSpPr>
        <p:spPr>
          <a:xfrm>
            <a:off x="1653448" y="184469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飲料紙盒類</a:t>
            </a:r>
          </a:p>
        </p:txBody>
      </p:sp>
      <p:sp>
        <p:nvSpPr>
          <p:cNvPr id="12" name="投影片編號版面配置區 6">
            <a:extLst>
              <a:ext uri="{FF2B5EF4-FFF2-40B4-BE49-F238E27FC236}">
                <a16:creationId xmlns:a16="http://schemas.microsoft.com/office/drawing/2014/main" id="{7E1779EB-13DB-8C65-314A-4FC913EE5FF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8</a:t>
            </a:fld>
            <a:endParaRPr kumimoji="1"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4224A58-A955-7139-9579-E977A8628B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4" b="92496" l="2778" r="97963">
                        <a14:foregroundMark x1="1667" y1="36378" x2="6667" y2="27243"/>
                        <a14:foregroundMark x1="6667" y1="27243" x2="8519" y2="18923"/>
                        <a14:foregroundMark x1="8519" y1="18923" x2="13704" y2="18434"/>
                        <a14:foregroundMark x1="13704" y1="18434" x2="20370" y2="19902"/>
                        <a14:foregroundMark x1="20370" y1="19902" x2="27778" y2="36705"/>
                        <a14:foregroundMark x1="27778" y1="36705" x2="27593" y2="56281"/>
                        <a14:foregroundMark x1="6389" y1="20718" x2="2778" y2="30179"/>
                        <a14:foregroundMark x1="2778" y1="30179" x2="1377" y2="55158"/>
                        <a14:foregroundMark x1="926" y1="79608" x2="3148" y2="87602"/>
                        <a14:foregroundMark x1="3148" y1="87602" x2="5185" y2="88581"/>
                        <a14:foregroundMark x1="1667" y1="87276" x2="13611" y2="93638"/>
                        <a14:foregroundMark x1="13611" y1="93638" x2="19722" y2="92822"/>
                        <a14:foregroundMark x1="19722" y1="92822" x2="28704" y2="85971"/>
                        <a14:foregroundMark x1="34259" y1="9135" x2="38696" y2="5349"/>
                        <a14:foregroundMark x1="48219" y1="6432" x2="52407" y2="9951"/>
                        <a14:foregroundMark x1="52407" y1="9951" x2="50185" y2="55791"/>
                        <a14:foregroundMark x1="50185" y1="55791" x2="46296" y2="60685"/>
                        <a14:foregroundMark x1="46296" y1="60685" x2="44106" y2="60645"/>
                        <a14:foregroundMark x1="36891" y1="58997" x2="34537" y2="52039"/>
                        <a14:foregroundMark x1="34537" y1="52039" x2="36019" y2="25285"/>
                        <a14:foregroundMark x1="36019" y1="25285" x2="34352" y2="13214"/>
                        <a14:foregroundMark x1="34352" y1="13214" x2="34259" y2="23654"/>
                        <a14:foregroundMark x1="21574" y1="43556" x2="22870" y2="52692"/>
                        <a14:foregroundMark x1="28889" y1="57586" x2="27593" y2="68679"/>
                        <a14:foregroundMark x1="27593" y1="68679" x2="28148" y2="78793"/>
                        <a14:foregroundMark x1="28148" y1="78793" x2="22870" y2="86460"/>
                        <a14:foregroundMark x1="22870" y1="86460" x2="18333" y2="62643"/>
                        <a14:foregroundMark x1="18333" y1="62643" x2="18333" y2="53181"/>
                        <a14:foregroundMark x1="18333" y1="53181" x2="19352" y2="47471"/>
                        <a14:foregroundMark x1="39074" y1="31485" x2="38704" y2="22838"/>
                        <a14:foregroundMark x1="38704" y1="22838" x2="43704" y2="22349"/>
                        <a14:foregroundMark x1="43704" y1="22349" x2="38796" y2="30669"/>
                        <a14:foregroundMark x1="38796" y1="30669" x2="37222" y2="30995"/>
                        <a14:foregroundMark x1="37870" y1="6852" x2="43704" y2="7667"/>
                        <a14:foregroundMark x1="43704" y1="7667" x2="47407" y2="7015"/>
                        <a14:foregroundMark x1="37593" y1="6525" x2="42315" y2="7015"/>
                        <a14:foregroundMark x1="42315" y1="7015" x2="44167" y2="6852"/>
                        <a14:foregroundMark x1="55741" y1="83361" x2="84444" y2="94943"/>
                        <a14:foregroundMark x1="84444" y1="94943" x2="89167" y2="90701"/>
                        <a14:foregroundMark x1="89167" y1="90701" x2="97963" y2="69331"/>
                        <a14:foregroundMark x1="2037" y1="55628" x2="2778" y2="64111"/>
                        <a14:foregroundMark x1="2778" y1="64111" x2="8519" y2="78956"/>
                        <a14:foregroundMark x1="8519" y1="78956" x2="18704" y2="75693"/>
                        <a14:foregroundMark x1="18704" y1="75693" x2="14537" y2="61990"/>
                        <a14:foregroundMark x1="14537" y1="61990" x2="10926" y2="56281"/>
                        <a14:foregroundMark x1="36944" y1="8483" x2="44630" y2="11093"/>
                        <a14:backgroundMark x1="1204" y1="55139" x2="185" y2="83524"/>
                        <a14:backgroundMark x1="43358" y1="4237" x2="45492" y2="4554"/>
                        <a14:backgroundMark x1="45112" y1="4151" x2="46759" y2="3915"/>
                        <a14:backgroundMark x1="46759" y1="3915" x2="46810" y2="4322"/>
                        <a14:backgroundMark x1="36296" y1="60522" x2="41111" y2="61501"/>
                        <a14:backgroundMark x1="41111" y1="61501" x2="43981" y2="61011"/>
                      </a14:backgroundRemoval>
                    </a14:imgEffect>
                  </a14:imgLayer>
                </a14:imgProps>
              </a:ext>
            </a:extLst>
          </a:blip>
          <a:srcRect r="46226"/>
          <a:stretch/>
        </p:blipFill>
        <p:spPr>
          <a:xfrm>
            <a:off x="5636260" y="1413089"/>
            <a:ext cx="1126826" cy="118939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CDC52AC-B49A-BFBF-2AB6-88A45E658F1D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5EE4E25-9782-EFCD-6B3E-B621C9606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B73A382-A1C9-6364-7C03-1CEE660ED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06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A45B9B-012F-FB2C-22A3-E5B69ED6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6A4E-D25B-DD3B-2893-417A0A63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4E7275-80C0-51C6-3042-132898DE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6AE5A-4E23-B448-9300-86668F737B05}" type="slidenum">
              <a:rPr kumimoji="1" lang="zh-TW" altLang="en-US" smtClean="0"/>
              <a:t>9</a:t>
            </a:fld>
            <a:endParaRPr kumimoji="1" lang="zh-TW" altLang="en-US"/>
          </a:p>
        </p:txBody>
      </p:sp>
      <p:pic>
        <p:nvPicPr>
          <p:cNvPr id="5" name="內容版面配置區 5">
            <a:extLst>
              <a:ext uri="{FF2B5EF4-FFF2-40B4-BE49-F238E27FC236}">
                <a16:creationId xmlns:a16="http://schemas.microsoft.com/office/drawing/2014/main" id="{D0742A43-C6F0-7310-9314-8F191F6C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88A08ACD-688F-3888-C3C2-F1D814A5AE72}"/>
              </a:ext>
            </a:extLst>
          </p:cNvPr>
          <p:cNvSpPr/>
          <p:nvPr/>
        </p:nvSpPr>
        <p:spPr>
          <a:xfrm rot="11309171">
            <a:off x="7355548" y="-884302"/>
            <a:ext cx="5384551" cy="260520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A219799-7835-E89C-1125-4AC69A0B3DD6}"/>
              </a:ext>
            </a:extLst>
          </p:cNvPr>
          <p:cNvSpPr txBox="1"/>
          <p:nvPr/>
        </p:nvSpPr>
        <p:spPr>
          <a:xfrm>
            <a:off x="8493551" y="231998"/>
            <a:ext cx="3108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 補充資料 ◎</a:t>
            </a:r>
          </a:p>
        </p:txBody>
      </p:sp>
      <p:pic>
        <p:nvPicPr>
          <p:cNvPr id="9" name="圖形 8" descr="永續發展性 以實心填滿">
            <a:extLst>
              <a:ext uri="{FF2B5EF4-FFF2-40B4-BE49-F238E27FC236}">
                <a16:creationId xmlns:a16="http://schemas.microsoft.com/office/drawing/2014/main" id="{07AE6E47-5452-3382-0281-9CCA795A4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53" y="2093271"/>
            <a:ext cx="689768" cy="68976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E7F0A12-FC29-3104-9B32-99F65963E123}"/>
              </a:ext>
            </a:extLst>
          </p:cNvPr>
          <p:cNvSpPr txBox="1"/>
          <p:nvPr/>
        </p:nvSpPr>
        <p:spPr>
          <a:xfrm>
            <a:off x="1653448" y="219826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不可回收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D06DD8-5379-C470-5227-DA16768574CC}"/>
              </a:ext>
            </a:extLst>
          </p:cNvPr>
          <p:cNvSpPr txBox="1"/>
          <p:nvPr/>
        </p:nvSpPr>
        <p:spPr>
          <a:xfrm>
            <a:off x="1413418" y="1677772"/>
            <a:ext cx="480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C00000"/>
                </a:solidFill>
              </a:rPr>
              <a:t>X</a:t>
            </a:r>
            <a:endParaRPr lang="zh-TW" altLang="en-US" sz="4400" b="1" dirty="0">
              <a:solidFill>
                <a:srgbClr val="C00000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D573E52-61A0-432F-79BE-AA8AB6575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0838" l="826" r="95413">
                        <a14:foregroundMark x1="17615" y1="16959" x2="4128" y2="53606"/>
                        <a14:foregroundMark x1="4128" y1="53606" x2="2385" y2="66082"/>
                        <a14:foregroundMark x1="2385" y1="66082" x2="6606" y2="83821"/>
                        <a14:foregroundMark x1="6606" y1="83821" x2="10183" y2="91228"/>
                        <a14:foregroundMark x1="10183" y1="91228" x2="18073" y2="98246"/>
                        <a14:foregroundMark x1="18073" y1="98246" x2="35505" y2="90643"/>
                        <a14:foregroundMark x1="35505" y1="90643" x2="49083" y2="95322"/>
                        <a14:foregroundMark x1="49083" y1="95322" x2="79908" y2="88889"/>
                        <a14:foregroundMark x1="79908" y1="88889" x2="92385" y2="80117"/>
                        <a14:foregroundMark x1="92385" y1="80117" x2="96988" y2="67263"/>
                        <a14:foregroundMark x1="94485" y1="30349" x2="86147" y2="21053"/>
                        <a14:foregroundMark x1="86147" y1="21053" x2="80000" y2="20468"/>
                        <a14:foregroundMark x1="80000" y1="20468" x2="60367" y2="26316"/>
                        <a14:foregroundMark x1="60367" y1="26316" x2="52110" y2="15205"/>
                        <a14:foregroundMark x1="52110" y1="15205" x2="36339" y2="11966"/>
                        <a14:foregroundMark x1="20345" y1="11642" x2="20092" y2="11696"/>
                        <a14:foregroundMark x1="20092" y1="11696" x2="16789" y2="18519"/>
                        <a14:foregroundMark x1="5963" y1="44639" x2="1651" y2="67836"/>
                        <a14:foregroundMark x1="1651" y1="67836" x2="2844" y2="80117"/>
                        <a14:foregroundMark x1="2844" y1="80117" x2="6422" y2="90253"/>
                        <a14:foregroundMark x1="6422" y1="90253" x2="7064" y2="91033"/>
                        <a14:foregroundMark x1="2569" y1="57505" x2="826" y2="67057"/>
                        <a14:foregroundMark x1="826" y1="67057" x2="2936" y2="84795"/>
                        <a14:foregroundMark x1="41101" y1="67446" x2="34220" y2="76218"/>
                        <a14:foregroundMark x1="34220" y1="76218" x2="42752" y2="83626"/>
                        <a14:foregroundMark x1="42752" y1="83626" x2="46697" y2="66862"/>
                        <a14:foregroundMark x1="46697" y1="66862" x2="42477" y2="57505"/>
                        <a14:foregroundMark x1="42477" y1="57505" x2="40092" y2="62378"/>
                        <a14:foregroundMark x1="15780" y1="65302" x2="8073" y2="67836"/>
                        <a14:foregroundMark x1="8073" y1="67836" x2="11835" y2="85185"/>
                        <a14:foregroundMark x1="11835" y1="85185" x2="21193" y2="84405"/>
                        <a14:foregroundMark x1="21193" y1="84405" x2="23578" y2="70175"/>
                        <a14:foregroundMark x1="23578" y1="70175" x2="22936" y2="67641"/>
                        <a14:foregroundMark x1="35596" y1="56920" x2="30183" y2="51462"/>
                        <a14:foregroundMark x1="30183" y1="51462" x2="28440" y2="38012"/>
                        <a14:foregroundMark x1="28440" y1="38012" x2="37982" y2="37817"/>
                        <a14:foregroundMark x1="37982" y1="37817" x2="40275" y2="50682"/>
                        <a14:foregroundMark x1="40275" y1="50682" x2="31835" y2="58285"/>
                        <a14:foregroundMark x1="26055" y1="32164" x2="21284" y2="22222"/>
                        <a14:foregroundMark x1="21284" y1="22222" x2="31193" y2="18324"/>
                        <a14:foregroundMark x1="31193" y1="18324" x2="46881" y2="19493"/>
                        <a14:foregroundMark x1="46881" y1="19493" x2="52752" y2="29630"/>
                        <a14:foregroundMark x1="52752" y1="29630" x2="47982" y2="33528"/>
                        <a14:foregroundMark x1="47982" y1="33528" x2="26881" y2="31579"/>
                        <a14:foregroundMark x1="28257" y1="17544" x2="36147" y2="15205"/>
                        <a14:foregroundMark x1="36147" y1="15205" x2="45688" y2="18908"/>
                        <a14:foregroundMark x1="45688" y1="18908" x2="39266" y2="29825"/>
                        <a14:foregroundMark x1="39266" y1="29825" x2="30000" y2="30214"/>
                        <a14:foregroundMark x1="30000" y1="30214" x2="27706" y2="18713"/>
                        <a14:foregroundMark x1="27706" y1="18713" x2="27890" y2="16959"/>
                        <a14:backgroundMark x1="20275" y1="11891" x2="25321" y2="10721"/>
                        <a14:backgroundMark x1="25321" y1="10721" x2="36422" y2="11696"/>
                        <a14:backgroundMark x1="94312" y1="30604" x2="97523" y2="38791"/>
                        <a14:backgroundMark x1="97523" y1="38791" x2="98716" y2="58869"/>
                        <a14:backgroundMark x1="98716" y1="58869" x2="97890" y2="67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929" y="3852774"/>
            <a:ext cx="5338544" cy="2512544"/>
          </a:xfrm>
          <a:prstGeom prst="rect">
            <a:avLst/>
          </a:prstGeom>
        </p:spPr>
      </p:pic>
      <p:sp>
        <p:nvSpPr>
          <p:cNvPr id="13" name="投影片編號版面配置區 9">
            <a:extLst>
              <a:ext uri="{FF2B5EF4-FFF2-40B4-BE49-F238E27FC236}">
                <a16:creationId xmlns:a16="http://schemas.microsoft.com/office/drawing/2014/main" id="{42C0CB82-7EB0-CC5A-9673-766CFC4D155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96AE5A-4E23-B448-9300-86668F737B05}" type="slidenum">
              <a:rPr kumimoji="1" lang="zh-TW" altLang="en-US" smtClean="0"/>
              <a:pPr/>
              <a:t>9</a:t>
            </a:fld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85BBE65-AC31-9AED-570D-A3BAB766BBDC}"/>
              </a:ext>
            </a:extLst>
          </p:cNvPr>
          <p:cNvSpPr txBox="1"/>
          <p:nvPr/>
        </p:nvSpPr>
        <p:spPr>
          <a:xfrm>
            <a:off x="1592521" y="2991274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黏膠紙、熱感應紙、衛生紙、便利貼、複寫紙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3605715-7F86-2D27-AF7F-1173E6AFCB76}"/>
              </a:ext>
            </a:extLst>
          </p:cNvPr>
          <p:cNvGrpSpPr/>
          <p:nvPr/>
        </p:nvGrpSpPr>
        <p:grpSpPr>
          <a:xfrm>
            <a:off x="685801" y="180393"/>
            <a:ext cx="6405789" cy="1550490"/>
            <a:chOff x="685801" y="180393"/>
            <a:chExt cx="6405789" cy="155049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702B275-A7A6-102B-DAB8-CE0B61125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0026"/>
            <a:stretch/>
          </p:blipFill>
          <p:spPr>
            <a:xfrm>
              <a:off x="685801" y="180393"/>
              <a:ext cx="2628689" cy="1460984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A63A818-BCEE-368E-2F04-0DA2FDFE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0816"/>
            <a:stretch/>
          </p:blipFill>
          <p:spPr>
            <a:xfrm>
              <a:off x="2857398" y="749412"/>
              <a:ext cx="4234192" cy="98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948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2945</Words>
  <Application>Microsoft Office PowerPoint</Application>
  <PresentationFormat>寬螢幕</PresentationFormat>
  <Paragraphs>507</Paragraphs>
  <Slides>46</Slides>
  <Notes>30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教學活動延伸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教學資源分享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紙的永續循環再生 課程教材</dc:title>
  <dc:creator>Microsoft Office User</dc:creator>
  <cp:lastModifiedBy>N4 未來親子整合業務部   陳姿吟</cp:lastModifiedBy>
  <cp:revision>79</cp:revision>
  <dcterms:created xsi:type="dcterms:W3CDTF">2022-07-21T03:27:15Z</dcterms:created>
  <dcterms:modified xsi:type="dcterms:W3CDTF">2024-10-08T01:53:46Z</dcterms:modified>
</cp:coreProperties>
</file>